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5"/>
  </p:notesMasterIdLst>
  <p:sldIdLst>
    <p:sldId id="290" r:id="rId2"/>
    <p:sldId id="291" r:id="rId3"/>
    <p:sldId id="292" r:id="rId4"/>
    <p:sldId id="364" r:id="rId5"/>
    <p:sldId id="432" r:id="rId6"/>
    <p:sldId id="433" r:id="rId7"/>
    <p:sldId id="406" r:id="rId8"/>
    <p:sldId id="415" r:id="rId9"/>
    <p:sldId id="416" r:id="rId10"/>
    <p:sldId id="414" r:id="rId11"/>
    <p:sldId id="424" r:id="rId12"/>
    <p:sldId id="294" r:id="rId13"/>
    <p:sldId id="358" r:id="rId14"/>
    <p:sldId id="407" r:id="rId15"/>
    <p:sldId id="359" r:id="rId16"/>
    <p:sldId id="375" r:id="rId17"/>
    <p:sldId id="408" r:id="rId18"/>
    <p:sldId id="409" r:id="rId19"/>
    <p:sldId id="301" r:id="rId20"/>
    <p:sldId id="351" r:id="rId21"/>
    <p:sldId id="304" r:id="rId22"/>
    <p:sldId id="365" r:id="rId23"/>
    <p:sldId id="410" r:id="rId24"/>
    <p:sldId id="378" r:id="rId25"/>
    <p:sldId id="411" r:id="rId26"/>
    <p:sldId id="422" r:id="rId27"/>
    <p:sldId id="376" r:id="rId28"/>
    <p:sldId id="413" r:id="rId29"/>
    <p:sldId id="412" r:id="rId30"/>
    <p:sldId id="423" r:id="rId31"/>
    <p:sldId id="425" r:id="rId32"/>
    <p:sldId id="428" r:id="rId33"/>
    <p:sldId id="427" r:id="rId34"/>
    <p:sldId id="340" r:id="rId35"/>
    <p:sldId id="418" r:id="rId36"/>
    <p:sldId id="420" r:id="rId37"/>
    <p:sldId id="421" r:id="rId38"/>
    <p:sldId id="431" r:id="rId39"/>
    <p:sldId id="417" r:id="rId40"/>
    <p:sldId id="434" r:id="rId41"/>
    <p:sldId id="430" r:id="rId42"/>
    <p:sldId id="429" r:id="rId43"/>
    <p:sldId id="330" r:id="rId44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9F7"/>
    <a:srgbClr val="FF3300"/>
    <a:srgbClr val="F66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4" autoAdjust="0"/>
    <p:restoredTop sz="99294" autoAdjust="0"/>
  </p:normalViewPr>
  <p:slideViewPr>
    <p:cSldViewPr>
      <p:cViewPr varScale="1">
        <p:scale>
          <a:sx n="88" d="100"/>
          <a:sy n="88" d="100"/>
        </p:scale>
        <p:origin x="134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9" y="4897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8475"/>
          </a:xfrm>
          <a:prstGeom prst="rect">
            <a:avLst/>
          </a:prstGeom>
        </p:spPr>
        <p:txBody>
          <a:bodyPr vert="horz" lIns="91859" tIns="45930" rIns="91859" bIns="4593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8475"/>
          </a:xfrm>
          <a:prstGeom prst="rect">
            <a:avLst/>
          </a:prstGeom>
        </p:spPr>
        <p:txBody>
          <a:bodyPr vert="horz" lIns="91859" tIns="45930" rIns="91859" bIns="4593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19C4F13-3CD1-4410-AC63-CA4AB74D1D01}" type="datetimeFigureOut">
              <a:rPr lang="ru-RU"/>
              <a:pPr>
                <a:defRPr/>
              </a:pPr>
              <a:t>14.08.2020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9" tIns="45930" rIns="91859" bIns="4593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5988"/>
            <a:ext cx="5486400" cy="4475162"/>
          </a:xfrm>
          <a:prstGeom prst="rect">
            <a:avLst/>
          </a:prstGeom>
        </p:spPr>
        <p:txBody>
          <a:bodyPr vert="horz" lIns="91859" tIns="45930" rIns="91859" bIns="4593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859" tIns="45930" rIns="91859" bIns="4593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7213"/>
            <a:ext cx="2971800" cy="498475"/>
          </a:xfrm>
          <a:prstGeom prst="rect">
            <a:avLst/>
          </a:prstGeom>
        </p:spPr>
        <p:txBody>
          <a:bodyPr vert="horz" lIns="91859" tIns="45930" rIns="91859" bIns="4593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B7D63C8-B419-46A9-92BD-B0F26728B6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528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686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859" indent="-285715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2860" indent="-228572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004" indent="-228572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147" indent="-228572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292" indent="-2285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435" indent="-2285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8580" indent="-2285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5723" indent="-22857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5A93F1-9E6A-4715-99CB-7370C587FE7B}" type="slidenum">
              <a:rPr 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Century Schoolbook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entury Schoolbook" pitchFamily="18" charset="0"/>
              </a:defRPr>
            </a:lvl1pPr>
          </a:lstStyle>
          <a:p>
            <a:pPr>
              <a:defRPr/>
            </a:pPr>
            <a:fld id="{4BB261FE-3D6B-4BF0-88A7-B526535E1AB8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entury Schoolbook" pitchFamily="18" charset="0"/>
              </a:defRPr>
            </a:lvl1pPr>
          </a:lstStyle>
          <a:p>
            <a:pPr>
              <a:defRPr/>
            </a:pPr>
            <a:fld id="{CA4913C5-00F6-4C30-848F-3A15A199C5E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437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>
            <a:lvl1pPr>
              <a:defRPr>
                <a:latin typeface="Century Schoolbook" pitchFamily="18" charset="0"/>
              </a:defRPr>
            </a:lvl1pPr>
            <a:lvl2pPr>
              <a:defRPr>
                <a:latin typeface="Century Schoolbook" pitchFamily="18" charset="0"/>
              </a:defRPr>
            </a:lvl2pPr>
            <a:lvl3pPr>
              <a:defRPr>
                <a:latin typeface="Century Schoolbook" pitchFamily="18" charset="0"/>
              </a:defRPr>
            </a:lvl3pPr>
            <a:lvl4pPr>
              <a:defRPr>
                <a:latin typeface="Century Schoolbook" pitchFamily="18" charset="0"/>
              </a:defRPr>
            </a:lvl4pPr>
            <a:lvl5pPr>
              <a:defRPr>
                <a:latin typeface="Century Schoolbook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297534F9-BF2D-4DEC-AAF5-A9BE056BA703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AB4BB690-01A7-473D-96CA-22AB02C0B7A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55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>
            <a:lvl1pPr>
              <a:defRPr>
                <a:latin typeface="Century Schoolbook" pitchFamily="18" charset="0"/>
              </a:defRPr>
            </a:lvl1pPr>
            <a:lvl2pPr>
              <a:defRPr>
                <a:latin typeface="Century Schoolbook" pitchFamily="18" charset="0"/>
              </a:defRPr>
            </a:lvl2pPr>
            <a:lvl3pPr>
              <a:defRPr>
                <a:latin typeface="Century Schoolbook" pitchFamily="18" charset="0"/>
              </a:defRPr>
            </a:lvl3pPr>
            <a:lvl4pPr>
              <a:defRPr>
                <a:latin typeface="Century Schoolbook" pitchFamily="18" charset="0"/>
              </a:defRPr>
            </a:lvl4pPr>
            <a:lvl5pPr>
              <a:defRPr>
                <a:latin typeface="Century Schoolbook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E1BFA84A-89A7-4440-BFA4-9C75236EA2B4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E24713CF-1E6C-43C3-93B3-6284C3C7FB3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36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>
              <a:defRPr>
                <a:latin typeface="Century Schoolbook" pitchFamily="18" charset="0"/>
              </a:defRPr>
            </a:lvl1pPr>
            <a:lvl2pPr>
              <a:defRPr>
                <a:latin typeface="Century Schoolbook" pitchFamily="18" charset="0"/>
              </a:defRPr>
            </a:lvl2pPr>
            <a:lvl3pPr>
              <a:defRPr>
                <a:latin typeface="Century Schoolbook" pitchFamily="18" charset="0"/>
              </a:defRPr>
            </a:lvl3pPr>
            <a:lvl4pPr>
              <a:defRPr>
                <a:latin typeface="Century Schoolbook" pitchFamily="18" charset="0"/>
              </a:defRPr>
            </a:lvl4pPr>
            <a:lvl5pPr>
              <a:defRPr>
                <a:latin typeface="Century Schoolbook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F470628E-EE6C-432D-906A-9C0F74631C94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74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Century Schoolbook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entury Schoolbook" pitchFamily="18" charset="0"/>
              </a:defRPr>
            </a:lvl1pPr>
          </a:lstStyle>
          <a:p>
            <a:pPr>
              <a:defRPr/>
            </a:pPr>
            <a:fld id="{DA4538E8-AB39-4E75-B612-34A5733BCAF0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entury Schoolbook" pitchFamily="18" charset="0"/>
              </a:defRPr>
            </a:lvl1pPr>
          </a:lstStyle>
          <a:p>
            <a:pPr>
              <a:defRPr/>
            </a:pPr>
            <a:fld id="{0681108F-8671-4D0C-831B-11F70BD8792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32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>
            <a:lvl1pPr>
              <a:defRPr>
                <a:latin typeface="Century Schoolbook" pitchFamily="18" charset="0"/>
              </a:defRPr>
            </a:lvl1pPr>
            <a:lvl2pPr>
              <a:defRPr>
                <a:latin typeface="Century Schoolbook" pitchFamily="18" charset="0"/>
              </a:defRPr>
            </a:lvl2pPr>
            <a:lvl3pPr>
              <a:defRPr>
                <a:latin typeface="Century Schoolbook" pitchFamily="18" charset="0"/>
              </a:defRPr>
            </a:lvl3pPr>
            <a:lvl4pPr>
              <a:defRPr>
                <a:latin typeface="Century Schoolbook" pitchFamily="18" charset="0"/>
              </a:defRPr>
            </a:lvl4pPr>
            <a:lvl5pPr>
              <a:defRPr>
                <a:latin typeface="Century Schoolbook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>
                <a:latin typeface="Century Schoolbook" pitchFamily="18" charset="0"/>
              </a:defRPr>
            </a:lvl1pPr>
            <a:lvl2pPr>
              <a:defRPr>
                <a:latin typeface="Century Schoolbook" pitchFamily="18" charset="0"/>
              </a:defRPr>
            </a:lvl2pPr>
            <a:lvl3pPr>
              <a:defRPr>
                <a:latin typeface="Century Schoolbook" pitchFamily="18" charset="0"/>
              </a:defRPr>
            </a:lvl3pPr>
            <a:lvl4pPr>
              <a:defRPr>
                <a:latin typeface="Century Schoolbook" pitchFamily="18" charset="0"/>
              </a:defRPr>
            </a:lvl4pPr>
            <a:lvl5pPr>
              <a:defRPr>
                <a:latin typeface="Century Schoolbook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A2A336B9-F1DE-402E-A255-096F4BE8A4D8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A7273F6C-1D84-4F76-926E-F1C68D35E0A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15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Century Schoolbook" pitchFamily="18" charset="0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>
                <a:latin typeface="Century Schoolbook" pitchFamily="18" charset="0"/>
              </a:defRPr>
            </a:lvl1pPr>
            <a:lvl2pPr>
              <a:defRPr sz="1800">
                <a:latin typeface="Century Schoolbook" pitchFamily="18" charset="0"/>
              </a:defRPr>
            </a:lvl2pPr>
            <a:lvl3pPr>
              <a:defRPr sz="1600">
                <a:latin typeface="Century Schoolbook" pitchFamily="18" charset="0"/>
              </a:defRPr>
            </a:lvl3pPr>
            <a:lvl4pPr>
              <a:defRPr sz="1600">
                <a:latin typeface="Century Schoolbook" pitchFamily="18" charset="0"/>
              </a:defRPr>
            </a:lvl4pPr>
            <a:lvl5pPr>
              <a:defRPr sz="1600">
                <a:latin typeface="Century Schoolbook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Century Schoolbook" pitchFamily="18" charset="0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>
                <a:latin typeface="Century Schoolbook" pitchFamily="18" charset="0"/>
              </a:defRPr>
            </a:lvl1pPr>
            <a:lvl2pPr>
              <a:defRPr sz="1800">
                <a:latin typeface="Century Schoolbook" pitchFamily="18" charset="0"/>
              </a:defRPr>
            </a:lvl2pPr>
            <a:lvl3pPr>
              <a:defRPr sz="1600">
                <a:latin typeface="Century Schoolbook" pitchFamily="18" charset="0"/>
              </a:defRPr>
            </a:lvl3pPr>
            <a:lvl4pPr>
              <a:defRPr sz="1600">
                <a:latin typeface="Century Schoolbook" pitchFamily="18" charset="0"/>
              </a:defRPr>
            </a:lvl4pPr>
            <a:lvl5pPr>
              <a:defRPr sz="1600">
                <a:latin typeface="Century Schoolbook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1457B65C-69CE-467C-A8DB-8B6ACA716434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8FC6BA30-129E-4BC3-BA74-60891737D32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0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B531F508-FE59-4912-8576-3414A96F6DA9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3A05D868-875F-4DF0-B728-B6BD1F685A0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62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D1E63082-7900-428D-A19F-5B87ADB868B3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221D3BE7-27F3-4EE7-8818-DB40ED68D45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166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>
                <a:latin typeface="Century Schoolbook" pitchFamily="18" charset="0"/>
              </a:defRPr>
            </a:lvl1pPr>
            <a:lvl2pPr>
              <a:defRPr sz="2000">
                <a:latin typeface="Century Schoolbook" pitchFamily="18" charset="0"/>
              </a:defRPr>
            </a:lvl2pPr>
            <a:lvl3pPr>
              <a:defRPr sz="1800">
                <a:latin typeface="Century Schoolbook" pitchFamily="18" charset="0"/>
              </a:defRPr>
            </a:lvl3pPr>
            <a:lvl4pPr>
              <a:defRPr sz="1600">
                <a:latin typeface="Century Schoolbook" pitchFamily="18" charset="0"/>
              </a:defRPr>
            </a:lvl4pPr>
            <a:lvl5pPr>
              <a:defRPr sz="1400">
                <a:latin typeface="Century Schoolbook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>
                <a:latin typeface="Century Schoolbook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B31AC81F-8D65-4F22-9BCE-8712DB5CC50A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33B7F37A-DE0A-4B41-A4EC-7118321D42B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32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>
                <a:latin typeface="Century Schoolbook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>
                <a:latin typeface="Century Schoolbook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>
                <a:latin typeface="Century Schoolbook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entury Schoolbook" pitchFamily="18" charset="0"/>
              </a:defRPr>
            </a:lvl1pPr>
          </a:lstStyle>
          <a:p>
            <a:pPr>
              <a:defRPr/>
            </a:pPr>
            <a:fld id="{FADF0274-CC63-47EE-BC70-2DCCB44B3EED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entury Schoolbook" pitchFamily="18" charset="0"/>
              </a:defRPr>
            </a:lvl1pPr>
          </a:lstStyle>
          <a:p>
            <a:pPr>
              <a:defRPr/>
            </a:pPr>
            <a:fld id="{559DB024-2592-48B6-A46A-5921E3CF736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96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Century Schoolbook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Schoolbook" pitchFamily="18" charset="0"/>
                <a:cs typeface="+mn-cs"/>
              </a:defRPr>
            </a:lvl1pPr>
          </a:lstStyle>
          <a:p>
            <a:pPr>
              <a:defRPr/>
            </a:pPr>
            <a:fld id="{C3BEFBA7-ED89-4104-A743-1BDB7F06045B}" type="datetime1">
              <a:rPr lang="ru-RU" smtClean="0"/>
              <a:pPr>
                <a:defRPr/>
              </a:pPr>
              <a:t>14.08.2020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Schoolbook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Schoolbook" pitchFamily="18" charset="0"/>
                <a:cs typeface="+mn-cs"/>
              </a:defRPr>
            </a:lvl1pPr>
          </a:lstStyle>
          <a:p>
            <a:pPr>
              <a:defRPr/>
            </a:pPr>
            <a:fld id="{CE118FA2-5466-418A-9FE7-971F23E40E6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hf hdr="0" dt="0"/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Century Schoolbook" pitchFamily="18" charset="0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entury Schoolbook" pitchFamily="18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entury Schoolbook" pitchFamily="18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entury Schoolbook" pitchFamily="18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Century Schoolbook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Century Schoolbook" pitchFamily="18" charset="0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Century Schoolbook" pitchFamily="18" charset="0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Century Schoolbook" pitchFamily="18" charset="0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Century Schoolbook" pitchFamily="18" charset="0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Century Schoolbook" pitchFamily="18" charset="0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85CC621922ED2BA611C28926B516DA866D258E714650E074D2935122076DCD7999D4A6D7C559B8D5D45C6CDB423F0E4573ACBD474B4345C6QF6AI" TargetMode="External"/><Relationship Id="rId13" Type="http://schemas.openxmlformats.org/officeDocument/2006/relationships/hyperlink" Target="consultantplus://offline/ref=85CC621922ED2BA611C28926B516DA866D258E714650E074D2935122076DCD7999D4A6D7C559B8D2D45C6CDB423F0E4573ACBD474B4345C6QF6AI" TargetMode="External"/><Relationship Id="rId18" Type="http://schemas.openxmlformats.org/officeDocument/2006/relationships/hyperlink" Target="consultantplus://offline/ref=85CC621922ED2BA611C28926B516DA866D258E714650E074D2935122076DCD7999D4A6D7C55DB6D4D05C6CDB423F0E4573ACBD474B4345C6QF6AI" TargetMode="External"/><Relationship Id="rId26" Type="http://schemas.openxmlformats.org/officeDocument/2006/relationships/hyperlink" Target="consultantplus://offline/ref=85CC621922ED2BA611C28926B516DA866D258E714650E074D2935122076DCD7999D4A6D7C559B7D5D95C6CDB423F0E4573ACBD474B4345C6QF6AI" TargetMode="External"/><Relationship Id="rId39" Type="http://schemas.openxmlformats.org/officeDocument/2006/relationships/hyperlink" Target="consultantplus://offline/ref=85CC621922ED2BA611C28926B516DA866D258E714650E074D2935122076DCD7999D4A6D7C559B7D3D55C6CDB423F0E4573ACBD474B4345C6QF6AI" TargetMode="External"/><Relationship Id="rId3" Type="http://schemas.openxmlformats.org/officeDocument/2006/relationships/hyperlink" Target="consultantplus://offline/ref=85CC621922ED2BA611C28926B516DA866D258E714650E074D2935122076DCD7999D4A6D7C559B9DED45C6CDB423F0E4573ACBD474B4345C6QF6AI" TargetMode="External"/><Relationship Id="rId21" Type="http://schemas.openxmlformats.org/officeDocument/2006/relationships/hyperlink" Target="consultantplus://offline/ref=85CC621922ED2BA611C28926B516DA866D258E714650E074D2935122076DCD7999D4A6D7C559BAD1D25C6CDB423F0E4573ACBD474B4345C6QF6AI" TargetMode="External"/><Relationship Id="rId34" Type="http://schemas.openxmlformats.org/officeDocument/2006/relationships/hyperlink" Target="consultantplus://offline/ref=85CC621922ED2BA611C28926B516DA866D258E714650E074D2935122076DCD7999D4A6D7C559BADFD65C6CDB423F0E4573ACBD474B4345C6QF6AI" TargetMode="External"/><Relationship Id="rId42" Type="http://schemas.openxmlformats.org/officeDocument/2006/relationships/hyperlink" Target="consultantplus://offline/ref=85CC621922ED2BA611C28926B516DA866D258E714650E074D2935122076DCD7999D4A6D7C559B7D2D15C6CDB423F0E4573ACBD474B4345C6QF6AI" TargetMode="External"/><Relationship Id="rId47" Type="http://schemas.openxmlformats.org/officeDocument/2006/relationships/hyperlink" Target="consultantplus://offline/ref=85CC621922ED2BA611C28926B516DA866D258E714650E074D2935122076DCD7999D4A6D7C559BADED05C6CDB423F0E4573ACBD474B4345C6QF6AI" TargetMode="External"/><Relationship Id="rId7" Type="http://schemas.openxmlformats.org/officeDocument/2006/relationships/hyperlink" Target="consultantplus://offline/ref=85CC621922ED2BA611C28926B516DA866D258E714650E074D2935122076DCD7999D4A6D7C559B8D6D95C6CDB423F0E4573ACBD474B4345C6QF6AI" TargetMode="External"/><Relationship Id="rId12" Type="http://schemas.openxmlformats.org/officeDocument/2006/relationships/hyperlink" Target="consultantplus://offline/ref=85CC621922ED2BA611C28926B516DA866D258E714650E074D2935122076DCD7999D4A6D7C559B8D3D95C6CDB423F0E4573ACBD474B4345C6QF6AI" TargetMode="External"/><Relationship Id="rId17" Type="http://schemas.openxmlformats.org/officeDocument/2006/relationships/hyperlink" Target="consultantplus://offline/ref=85CC621922ED2BA611C28926B516DA866D258E714650E074D2935122076DCD7999D4A6D7C55DB6D5D85C6CDB423F0E4573ACBD474B4345C6QF6AI" TargetMode="External"/><Relationship Id="rId25" Type="http://schemas.openxmlformats.org/officeDocument/2006/relationships/hyperlink" Target="consultantplus://offline/ref=85CC621922ED2BA611C28926B516DA866D258E714650E074D2935122076DCD7999D4A6D7C559BAD0D25C6CDB423F0E4573ACBD474B4345C6QF6AI" TargetMode="External"/><Relationship Id="rId33" Type="http://schemas.openxmlformats.org/officeDocument/2006/relationships/hyperlink" Target="consultantplus://offline/ref=85CC621922ED2BA611C28926B516DA866D258E714650E074D2935122076DCD7999D4A6D7C559B7D4D75C6CDB423F0E4573ACBD474B4345C6QF6AI" TargetMode="External"/><Relationship Id="rId38" Type="http://schemas.openxmlformats.org/officeDocument/2006/relationships/hyperlink" Target="consultantplus://offline/ref=85CC621922ED2BA611C28926B516DA866D258E714650E074D2935122076DCD7999D4A6D7C559BADFD85C6CDB423F0E4573ACBD474B4345C6QF6AI" TargetMode="External"/><Relationship Id="rId46" Type="http://schemas.openxmlformats.org/officeDocument/2006/relationships/hyperlink" Target="consultantplus://offline/ref=85CC621922ED2BA611C28926B516DA866D258E714650E074D2935122076DCD7999D4A6D7C559B7D2D95C6CDB423F0E4573ACBD474B4345C6QF6AI" TargetMode="External"/><Relationship Id="rId2" Type="http://schemas.openxmlformats.org/officeDocument/2006/relationships/hyperlink" Target="consultantplus://offline/ref=85CC621922ED2BA611C28926B516DA866D258E714650E074D2935122076DCD7999D4A6D7C55DBED4D25C6CDB423F0E4573ACBD474B4345C6QF6AI" TargetMode="External"/><Relationship Id="rId16" Type="http://schemas.openxmlformats.org/officeDocument/2006/relationships/hyperlink" Target="consultantplus://offline/ref=85CC621922ED2BA611C28926B516DA866D258E714650E074D2935122076DCD7999D4A6D7C55DB6D5D25C6CDB423F0E4573ACBD474B4345C6QF6AI" TargetMode="External"/><Relationship Id="rId20" Type="http://schemas.openxmlformats.org/officeDocument/2006/relationships/hyperlink" Target="consultantplus://offline/ref=85CC621922ED2BA611C28926B516DA866D258E714650E074D2935122076DCD7999D4A6D7C559BAD1D05C6CDB423F0E4573ACBD474B4345C6QF6AI" TargetMode="External"/><Relationship Id="rId29" Type="http://schemas.openxmlformats.org/officeDocument/2006/relationships/hyperlink" Target="consultantplus://offline/ref=85CC621922ED2BA611C28926B516DA866D258E714650E074D2935122076DCD7999D4A6D7C559B7D4D55C6CDB423F0E4573ACBD474B4345C6QF6AI" TargetMode="External"/><Relationship Id="rId41" Type="http://schemas.openxmlformats.org/officeDocument/2006/relationships/hyperlink" Target="consultantplus://offline/ref=85CC621922ED2BA611C28926B516DA866D258E714650E074D2935122076DCD7999D4A6D7C559B7D3D95C6CDB423F0E4573ACBD474B4345C6QF6A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85CC621922ED2BA611C28926B516DA866D258E714650E074D2935122076DCD7999D4A6D7C559B8D6D75C6CDB423F0E4573ACBD474B4345C6QF6AI" TargetMode="External"/><Relationship Id="rId11" Type="http://schemas.openxmlformats.org/officeDocument/2006/relationships/hyperlink" Target="consultantplus://offline/ref=85CC621922ED2BA611C28926B516DA866D258E714650E074D2935122076DCD7999D4A6D7C559B8D3D25C6CDB423F0E4573ACBD474B4345C6QF6AI" TargetMode="External"/><Relationship Id="rId24" Type="http://schemas.openxmlformats.org/officeDocument/2006/relationships/hyperlink" Target="consultantplus://offline/ref=85CC621922ED2BA611C28926B516DA866D258E714650E074D2935122076DCD7999D4A6D7C559BAD0D05C6CDB423F0E4573ACBD474B4345C6QF6AI" TargetMode="External"/><Relationship Id="rId32" Type="http://schemas.openxmlformats.org/officeDocument/2006/relationships/hyperlink" Target="consultantplus://offline/ref=85CC621922ED2BA611C28926B516DA866D258E714650E074D2935122076DCD7999D4A6D7C559BADFD25C6CDB423F0E4573ACBD474B4345C6QF6AI" TargetMode="External"/><Relationship Id="rId37" Type="http://schemas.openxmlformats.org/officeDocument/2006/relationships/hyperlink" Target="consultantplus://offline/ref=85CC621922ED2BA611C28926B516DA866D258E714650E074D2935122076DCD7999D4A6D7C559B7D3D35C6CDB423F0E4573ACBD474B4345C6QF6AI" TargetMode="External"/><Relationship Id="rId40" Type="http://schemas.openxmlformats.org/officeDocument/2006/relationships/hyperlink" Target="consultantplus://offline/ref=85CC621922ED2BA611C28926B516DA866D258E714650E074D2935122076DCD7999D4A6D7C559B7D3D75C6CDB423F0E4573ACBD474B4345C6QF6AI" TargetMode="External"/><Relationship Id="rId45" Type="http://schemas.openxmlformats.org/officeDocument/2006/relationships/hyperlink" Target="consultantplus://offline/ref=85CC621922ED2BA611C28926B516DA866D258E714650E074D2935122076DCD7999D4A6D7C559B7D2D75C6CDB423F0E4573ACBD474B4345C6QF6AI" TargetMode="External"/><Relationship Id="rId5" Type="http://schemas.openxmlformats.org/officeDocument/2006/relationships/hyperlink" Target="consultantplus://offline/ref=85CC621922ED2BA611C28926B516DA866D258E714650E074D2935122076DCD7999D4A6D7C559B8D6D05C6CDB423F0E4573ACBD474B4345C6QF6AI" TargetMode="External"/><Relationship Id="rId15" Type="http://schemas.openxmlformats.org/officeDocument/2006/relationships/hyperlink" Target="consultantplus://offline/ref=85CC621922ED2BA611C28926B516DA866D258E714650E074D2935122076DCD7999D4A6D7C55DB8D1D25C6CDB423F0E4573ACBD474B4345C6QF6AI" TargetMode="External"/><Relationship Id="rId23" Type="http://schemas.openxmlformats.org/officeDocument/2006/relationships/hyperlink" Target="consultantplus://offline/ref=85CC621922ED2BA611C28926B516DA866D258E714650E074D2935122076DCD7999D4A6D7C559B7D5D75C6CDB423F0E4573ACBD474B4345C6QF6AI" TargetMode="External"/><Relationship Id="rId28" Type="http://schemas.openxmlformats.org/officeDocument/2006/relationships/hyperlink" Target="consultantplus://offline/ref=85CC621922ED2BA611C28926B516DA866D258E714650E074D2935122076DCD7999D4A6D7C559B7D4D35C6CDB423F0E4573ACBD474B4345C6QF6AI" TargetMode="External"/><Relationship Id="rId36" Type="http://schemas.openxmlformats.org/officeDocument/2006/relationships/hyperlink" Target="consultantplus://offline/ref=85CC621922ED2BA611C28926B516DA866D258E714650E074D2935122076DCD7999D4A6D7C559B7D3D15C6CDB423F0E4573ACBD474B4345C6QF6AI" TargetMode="External"/><Relationship Id="rId10" Type="http://schemas.openxmlformats.org/officeDocument/2006/relationships/hyperlink" Target="consultantplus://offline/ref=85CC621922ED2BA611C28926B516DA866D258E714650E074D2935122076DCD7999D4A6D7C559B8D4D65C6CDB423F0E4573ACBD474B4345C6QF6AI" TargetMode="External"/><Relationship Id="rId19" Type="http://schemas.openxmlformats.org/officeDocument/2006/relationships/hyperlink" Target="consultantplus://offline/ref=85CC621922ED2BA611C28926B516DA866D258E714650E074D2935122076DCD7999D4A6D7C559B8D1D85C6CDB423F0E4573ACBD474B4345C6QF6AI" TargetMode="External"/><Relationship Id="rId31" Type="http://schemas.openxmlformats.org/officeDocument/2006/relationships/hyperlink" Target="consultantplus://offline/ref=85CC621922ED2BA611C28926B516DA866D258E714650E074D2935122076DCD7999D4A6D7C559BADFD05C6CDB423F0E4573ACBD474B4345C6QF6AI" TargetMode="External"/><Relationship Id="rId44" Type="http://schemas.openxmlformats.org/officeDocument/2006/relationships/hyperlink" Target="consultantplus://offline/ref=85CC621922ED2BA611C28926B516DA866D258E714650E074D2935122076DCD7999D4A6D7C559B7D2D55C6CDB423F0E4573ACBD474B4345C6QF6AI" TargetMode="External"/><Relationship Id="rId4" Type="http://schemas.openxmlformats.org/officeDocument/2006/relationships/hyperlink" Target="consultantplus://offline/ref=85CC621922ED2BA611C28926B516DA866D258E714650E074D2935122076DCD7999D4A6D7C559B8D7D05C6CDB423F0E4573ACBD474B4345C6QF6AI" TargetMode="External"/><Relationship Id="rId9" Type="http://schemas.openxmlformats.org/officeDocument/2006/relationships/hyperlink" Target="consultantplus://offline/ref=85CC621922ED2BA611C28926B516DA866D258E714650E074D2935122076DCD7999D4A6D7C559B8D5D95C6CDB423F0E4573ACBD474B4345C6QF6AI" TargetMode="External"/><Relationship Id="rId14" Type="http://schemas.openxmlformats.org/officeDocument/2006/relationships/hyperlink" Target="consultantplus://offline/ref=85CC621922ED2BA611C28926B516DA866D258E714650E074D2935122076DCD7999D4A6D7C559B8D1D25C6CDB423F0E4573ACBD474B4345C6QF6AI" TargetMode="External"/><Relationship Id="rId22" Type="http://schemas.openxmlformats.org/officeDocument/2006/relationships/hyperlink" Target="consultantplus://offline/ref=85CC621922ED2BA611C28926B516DA866D258E714650E074D2935122076DCD7999D4A6D7C559B7D5D55C6CDB423F0E4573ACBD474B4345C6QF6AI" TargetMode="External"/><Relationship Id="rId27" Type="http://schemas.openxmlformats.org/officeDocument/2006/relationships/hyperlink" Target="consultantplus://offline/ref=85CC621922ED2BA611C28926B516DA866D258E714650E074D2935122076DCD7999D4A6D7C559B7D4D15C6CDB423F0E4573ACBD474B4345C6QF6AI" TargetMode="External"/><Relationship Id="rId30" Type="http://schemas.openxmlformats.org/officeDocument/2006/relationships/hyperlink" Target="consultantplus://offline/ref=85CC621922ED2BA611C28926B516DA866D258E714650E074D2935122076DCD7999D4A6D7C559BAD0D85C6CDB423F0E4573ACBD474B4345C6QF6AI" TargetMode="External"/><Relationship Id="rId35" Type="http://schemas.openxmlformats.org/officeDocument/2006/relationships/hyperlink" Target="consultantplus://offline/ref=85CC621922ED2BA611C28926B516DA866D258E714650E074D2935122076DCD7999D4A6D7C559B7D4D95C6CDB423F0E4573ACBD474B4345C6QF6AI" TargetMode="External"/><Relationship Id="rId43" Type="http://schemas.openxmlformats.org/officeDocument/2006/relationships/hyperlink" Target="consultantplus://offline/ref=85CC621922ED2BA611C28926B516DA866D258E714650E074D2935122076DCD7999D4A6D7C559B7D2D35C6CDB423F0E4573ACBD474B4345C6QF6AI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52536" y="0"/>
            <a:ext cx="9396536" cy="8424936"/>
          </a:xfrm>
          <a:effectLst/>
        </p:spPr>
        <p:txBody>
          <a:bodyPr>
            <a:normAutofit/>
          </a:bodyPr>
          <a:lstStyle/>
          <a:p>
            <a:pPr marL="182880" indent="0" algn="ctr" fontAlgn="auto">
              <a:lnSpc>
                <a:spcPts val="5000"/>
              </a:lnSpc>
              <a:spcBef>
                <a:spcPts val="5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4500" dirty="0" smtClean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cs typeface="Times New Roman" pitchFamily="18" charset="0"/>
              </a:rPr>
              <a:t>О </a:t>
            </a:r>
            <a:r>
              <a:rPr lang="ru-RU" sz="4500" dirty="0" smtClean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порядке </a:t>
            </a:r>
            <a:r>
              <a:rPr lang="ru-RU" sz="4500" dirty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и условиях предоставления </a:t>
            </a:r>
            <a:r>
              <a:rPr lang="ru-RU" sz="4500" u="sng" dirty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субсидий</a:t>
            </a:r>
            <a:r>
              <a:rPr lang="ru-RU" sz="4500" dirty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 субъектам малого и среднего предпринимательства </a:t>
            </a:r>
            <a:r>
              <a:rPr lang="ru-RU" sz="4500" u="sng" dirty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в</a:t>
            </a:r>
            <a:r>
              <a:rPr lang="ru-RU" sz="4500" dirty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 условиях </a:t>
            </a:r>
            <a:r>
              <a:rPr lang="ru-RU" sz="4500" u="sng" dirty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отмены единого налога на вмененный </a:t>
            </a:r>
            <a:r>
              <a:rPr lang="ru-RU" sz="4500" u="sng" dirty="0" smtClean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доход</a:t>
            </a:r>
            <a:r>
              <a:rPr lang="ru-RU" sz="4500" dirty="0" smtClean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»</a:t>
            </a:r>
            <a:br>
              <a:rPr lang="ru-RU" sz="4500" dirty="0" smtClean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3500" dirty="0" smtClean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(</a:t>
            </a:r>
            <a:r>
              <a:rPr lang="ru-RU" sz="3200" dirty="0" smtClean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cs typeface="Times New Roman" pitchFamily="18" charset="0"/>
              </a:rPr>
              <a:t>постановление </a:t>
            </a:r>
            <a:r>
              <a:rPr lang="ru-RU" sz="3200" dirty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cs typeface="Times New Roman" pitchFamily="18" charset="0"/>
              </a:rPr>
              <a:t>администрации Пермского муниципального </a:t>
            </a:r>
            <a:r>
              <a:rPr lang="ru-RU" sz="3200" dirty="0" smtClean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cs typeface="Times New Roman" pitchFamily="18" charset="0"/>
              </a:rPr>
              <a:t>района от 20.11.2020 № 801 (в ред. от 17.07.2020 № 405) </a:t>
            </a:r>
            <a:r>
              <a:rPr lang="ru-RU" sz="3500" dirty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cs typeface="Times New Roman" pitchFamily="18" charset="0"/>
              </a:rPr>
              <a:t/>
            </a:r>
            <a:br>
              <a:rPr lang="ru-RU" sz="3500" dirty="0">
                <a:ln cap="rnd"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effectLst/>
                <a:cs typeface="Times New Roman" pitchFamily="18" charset="0"/>
              </a:rPr>
            </a:br>
            <a:endParaRPr lang="ru-RU" sz="3500" dirty="0">
              <a:ln cap="rnd">
                <a:solidFill>
                  <a:srgbClr val="002060"/>
                </a:solidFill>
              </a:ln>
              <a:solidFill>
                <a:schemeClr val="accent1">
                  <a:lumMod val="50000"/>
                </a:schemeClr>
              </a:solidFill>
              <a:effectLst/>
              <a:cs typeface="Times New Roman" pitchFamily="18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2339752" y="5733257"/>
            <a:ext cx="6696744" cy="108012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r>
              <a:rPr lang="ru-RU" sz="15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Докладчик: Захарченко Татьяна Николаевна, заместитель начальника отдела развития предпринимательства и экономического анализа управления по развитию АПК и предпринимательства администрации Пермского муниципального района</a:t>
            </a:r>
            <a:endParaRPr lang="ru-RU" sz="15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Century Schoolbook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-19724" y="0"/>
            <a:ext cx="9163723" cy="6858000"/>
          </a:xfrm>
        </p:spPr>
        <p:txBody>
          <a:bodyPr rtlCol="0">
            <a:noAutofit/>
          </a:bodyPr>
          <a:lstStyle/>
          <a:p>
            <a:pPr marL="46037" indent="0">
              <a:buNone/>
            </a:pPr>
            <a:r>
              <a:rPr lang="ru-RU" sz="31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3</a:t>
            </a:r>
            <a:r>
              <a:rPr lang="ru-RU" sz="31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. Осуществление </a:t>
            </a:r>
            <a:r>
              <a:rPr lang="ru-RU" sz="31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деятельности на территории района</a:t>
            </a:r>
            <a:r>
              <a:rPr lang="ru-RU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:  </a:t>
            </a:r>
            <a:endParaRPr lang="ru-RU" sz="3100" b="1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46037" indent="0">
              <a:buNone/>
            </a:pPr>
            <a:r>
              <a:rPr lang="ru-RU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б) и </a:t>
            </a:r>
            <a:r>
              <a:rPr lang="ru-RU" sz="31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(или) </a:t>
            </a:r>
            <a:r>
              <a:rPr lang="ru-RU" sz="3100" b="1" i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в сфере розничной торговли</a:t>
            </a:r>
            <a:r>
              <a:rPr lang="ru-RU" sz="31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, относящейся к разделу </a:t>
            </a:r>
            <a:r>
              <a:rPr lang="en-US" sz="31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G</a:t>
            </a:r>
            <a:r>
              <a:rPr lang="ru-RU" sz="31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класса 47 ОК 029-2014, </a:t>
            </a:r>
            <a:r>
              <a:rPr lang="ru-RU" sz="31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за исключением </a:t>
            </a:r>
            <a:r>
              <a:rPr lang="ru-RU" sz="31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видов деятельности по группировкам 47.11, 47.11.2, 47.2, 47.25, 47.25.1, 47.25.11, 47.25.12, 47.26, 47.30.11, 47.78.7, 47.81 ОК 029-2014 </a:t>
            </a:r>
            <a:r>
              <a:rPr lang="ru-RU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</a:t>
            </a:r>
            <a:r>
              <a:rPr lang="ru-RU" sz="31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торговля алкогольной продукцией, пивом, табачными изделиями</a:t>
            </a:r>
            <a:r>
              <a:rPr lang="ru-RU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</a:t>
            </a:r>
          </a:p>
          <a:p>
            <a:pPr marL="46037" indent="0">
              <a:buNone/>
            </a:pPr>
            <a:r>
              <a:rPr lang="ru-RU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(основание ограничения</a:t>
            </a:r>
            <a:r>
              <a:rPr lang="en-US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!!!</a:t>
            </a:r>
            <a:r>
              <a:rPr lang="ru-RU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пункт 1 статьи 78 БК РФ;</a:t>
            </a:r>
            <a:r>
              <a:rPr lang="en-US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пункт 4 статьи 14 ФЗ </a:t>
            </a:r>
            <a:br>
              <a:rPr lang="ru-RU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1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№ 209-ФЗ от 24.07.2007)</a:t>
            </a:r>
          </a:p>
          <a:p>
            <a:pPr marL="46037" indent="0">
              <a:buNone/>
            </a:pPr>
            <a:endParaRPr lang="ru-RU" sz="3000" b="1" dirty="0" smtClean="0">
              <a:ln cap="rnd">
                <a:solidFill>
                  <a:srgbClr val="3329F7"/>
                </a:solidFill>
              </a:ln>
              <a:solidFill>
                <a:srgbClr val="3329F7"/>
              </a:solidFill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>
          <a:xfrm>
            <a:off x="6372200" y="6381328"/>
            <a:ext cx="1828800" cy="365125"/>
          </a:xfrm>
        </p:spPr>
        <p:txBody>
          <a:bodyPr/>
          <a:lstStyle/>
          <a:p>
            <a:pPr>
              <a:defRPr/>
            </a:pPr>
            <a:fld id="{D6E6A028-BDCC-46E7-8DA4-E64AFC92E956}" type="slidenum">
              <a:rPr lang="ru-RU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31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620688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>
              <a:buNone/>
            </a:pPr>
            <a:r>
              <a:rPr lang="ru-RU" sz="35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3.1.</a:t>
            </a:r>
            <a:r>
              <a:rPr lang="ru-RU" sz="35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Осуществление деятельности на территории района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:  </a:t>
            </a:r>
          </a:p>
          <a:p>
            <a:pPr marL="46037" indent="0">
              <a:buNone/>
            </a:pP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б) и (или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</a:t>
            </a:r>
            <a:r>
              <a:rPr lang="ru-RU" sz="3500" b="1" u="sng" dirty="0" smtClean="0">
                <a:solidFill>
                  <a:srgbClr val="3329F7"/>
                </a:solidFill>
              </a:rPr>
              <a:t>в </a:t>
            </a:r>
            <a:r>
              <a:rPr lang="ru-RU" sz="3500" b="1" u="sng" dirty="0">
                <a:solidFill>
                  <a:srgbClr val="3329F7"/>
                </a:solidFill>
              </a:rPr>
              <a:t>сфере туризма</a:t>
            </a:r>
            <a:r>
              <a:rPr lang="ru-RU" sz="3500" b="1" dirty="0">
                <a:solidFill>
                  <a:srgbClr val="3329F7"/>
                </a:solidFill>
              </a:rPr>
              <a:t>, относящейся к разделу </a:t>
            </a:r>
            <a:r>
              <a:rPr lang="en-US" sz="3500" b="1" dirty="0">
                <a:solidFill>
                  <a:srgbClr val="3329F7"/>
                </a:solidFill>
              </a:rPr>
              <a:t>I</a:t>
            </a:r>
            <a:r>
              <a:rPr lang="ru-RU" sz="3500" b="1" dirty="0">
                <a:solidFill>
                  <a:srgbClr val="3329F7"/>
                </a:solidFill>
              </a:rPr>
              <a:t> класса 55, к разделу </a:t>
            </a:r>
            <a:r>
              <a:rPr lang="en-US" sz="3500" b="1" dirty="0">
                <a:solidFill>
                  <a:srgbClr val="3329F7"/>
                </a:solidFill>
              </a:rPr>
              <a:t>N</a:t>
            </a:r>
            <a:r>
              <a:rPr lang="ru-RU" sz="3500" b="1" dirty="0">
                <a:solidFill>
                  <a:srgbClr val="3329F7"/>
                </a:solidFill>
              </a:rPr>
              <a:t> класса 79, к разделу </a:t>
            </a:r>
            <a:r>
              <a:rPr lang="en-US" sz="3500" b="1" dirty="0">
                <a:solidFill>
                  <a:srgbClr val="3329F7"/>
                </a:solidFill>
              </a:rPr>
              <a:t>R </a:t>
            </a:r>
            <a:r>
              <a:rPr lang="ru-RU" sz="3500" b="1" dirty="0">
                <a:solidFill>
                  <a:srgbClr val="3329F7"/>
                </a:solidFill>
              </a:rPr>
              <a:t>класса 93 группы 93.29 (для деятельности горнолыжных комплексов) ОК </a:t>
            </a:r>
            <a:r>
              <a:rPr lang="ru-RU" sz="3500" b="1" dirty="0" smtClean="0">
                <a:solidFill>
                  <a:srgbClr val="3329F7"/>
                </a:solidFill>
              </a:rPr>
              <a:t>029-2014</a:t>
            </a:r>
            <a:endParaRPr lang="ru-RU" sz="3500" b="1" dirty="0">
              <a:solidFill>
                <a:srgbClr val="3329F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484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0"/>
            <a:ext cx="8856984" cy="6346944"/>
          </a:xfrm>
        </p:spPr>
        <p:txBody>
          <a:bodyPr rtlCol="0">
            <a:noAutofit/>
          </a:bodyPr>
          <a:lstStyle/>
          <a:p>
            <a:pPr marL="0" indent="0" algn="just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800" b="1" dirty="0" smtClean="0">
                <a:ln cap="flat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4</a:t>
            </a:r>
            <a:r>
              <a:rPr lang="ru-RU" sz="3000" b="1" dirty="0" smtClean="0">
                <a:ln cap="flat">
                  <a:solidFill>
                    <a:srgbClr val="3329F7"/>
                  </a:solidFill>
                </a:ln>
                <a:solidFill>
                  <a:srgbClr val="3329F7"/>
                </a:solidFill>
                <a:cs typeface="Times New Roman" pitchFamily="18" charset="0"/>
              </a:rPr>
              <a:t>. Н</a:t>
            </a:r>
            <a:r>
              <a:rPr lang="ru-RU" sz="30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е </a:t>
            </a: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имеют </a:t>
            </a:r>
            <a:r>
              <a:rPr lang="ru-RU" sz="30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неисполненной</a:t>
            </a: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обязанности </a:t>
            </a:r>
            <a:r>
              <a:rPr lang="ru-RU" sz="30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 уплате налогов</a:t>
            </a: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, сборов, страховых взносов, пеней, штрафов, процентов, подлежащих уплате в соответствии с законодательством </a:t>
            </a:r>
            <a:r>
              <a:rPr lang="ru-RU" sz="30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РФ </a:t>
            </a: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 налогах и </a:t>
            </a:r>
            <a:r>
              <a:rPr lang="ru-RU" sz="30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сборах. </a:t>
            </a:r>
          </a:p>
          <a:p>
            <a:pPr marL="0" indent="0" algn="just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</a:t>
            </a:r>
            <a:r>
              <a:rPr lang="ru-RU" sz="3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основание ограничения</a:t>
            </a:r>
            <a:r>
              <a:rPr lang="en-US" sz="3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!!!</a:t>
            </a:r>
            <a:r>
              <a:rPr lang="ru-RU" sz="3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часть е) пункта 4 постановления Правительства РФ от 06.09.2016 </a:t>
            </a:r>
            <a:br>
              <a:rPr lang="ru-RU" sz="3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№ 887)</a:t>
            </a:r>
          </a:p>
          <a:p>
            <a:pPr marL="0" indent="0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000" b="1" dirty="0">
                <a:ln cap="flat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ЗАМЕЧАНИЕ! </a:t>
            </a:r>
            <a:r>
              <a:rPr lang="ru-RU" sz="3000" dirty="0">
                <a:ln cap="flat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наличие задолженности в справках налогового органа, соцстраха, которые были предоставлены по межведомственным запросам. </a:t>
            </a:r>
          </a:p>
          <a:p>
            <a:pPr marL="0" indent="0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000" b="1" u="sng" dirty="0">
                <a:ln cap="flat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ИТОГ!</a:t>
            </a:r>
            <a:r>
              <a:rPr lang="ru-RU" sz="3000" dirty="0">
                <a:ln cap="flat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 отказ в предоставлении субсидии. </a:t>
            </a:r>
          </a:p>
          <a:p>
            <a:pPr marL="0" indent="0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000" b="1" dirty="0">
                <a:ln cap="flat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РЕКОМЕНДУЕМ!</a:t>
            </a:r>
            <a:r>
              <a:rPr lang="ru-RU" sz="3000" b="1" dirty="0">
                <a:ln cap="flat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3000" b="1" dirty="0">
                <a:ln cap="flat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СРОЧНО!!! </a:t>
            </a:r>
            <a:r>
              <a:rPr lang="ru-RU" sz="3000" dirty="0">
                <a:ln cap="flat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заказать </a:t>
            </a:r>
            <a:r>
              <a:rPr lang="ru-RU" sz="3000" b="1" dirty="0">
                <a:ln cap="flat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самостоятельно</a:t>
            </a:r>
            <a:r>
              <a:rPr lang="ru-RU" sz="3000" dirty="0">
                <a:ln cap="flat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 в налоговой и соцстрахе справки об отсутствии задолженности и состоянии расчетов! – это даст возможность погасить задолженность до момента подачи заявки.</a:t>
            </a:r>
          </a:p>
          <a:p>
            <a:pPr marL="0" indent="0" fontAlgn="auto">
              <a:lnSpc>
                <a:spcPts val="34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endParaRPr lang="ru-RU" sz="4000" dirty="0" smtClean="0">
              <a:ln cap="flat">
                <a:solidFill>
                  <a:srgbClr val="3329F7"/>
                </a:solidFill>
              </a:ln>
              <a:solidFill>
                <a:srgbClr val="3329F7"/>
              </a:solidFill>
              <a:cs typeface="Times New Roman" pitchFamily="18" charset="0"/>
            </a:endParaRPr>
          </a:p>
          <a:p>
            <a:pPr marL="457200" indent="-457200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Tx/>
              <a:buChar char="-"/>
              <a:tabLst>
                <a:tab pos="87313" algn="l"/>
              </a:tabLst>
              <a:defRPr/>
            </a:pPr>
            <a:endParaRPr lang="ru-RU" sz="35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8640838-5B85-4AC0-93EC-3CFC9A3804B6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700" b="1" dirty="0" smtClean="0">
                <a:ln cap="flat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5</a:t>
            </a:r>
            <a:r>
              <a:rPr lang="ru-RU" sz="3800" b="1" dirty="0" smtClean="0">
                <a:ln cap="flat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</a:t>
            </a: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е являются иностранными ЮЛ;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6.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</a:t>
            </a: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е являются российскими ЮЛ,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 уставном (складочном) капитале которых доля участия иностранных </a:t>
            </a: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ЮЛ (местом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регистрации </a:t>
            </a: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- офшорная зона) в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совокупности превышает 50 </a:t>
            </a: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%;</a:t>
            </a:r>
            <a:r>
              <a:rPr lang="ru-RU" sz="3800" b="1" dirty="0">
                <a:ln cap="flat">
                  <a:solidFill>
                    <a:srgbClr val="C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</a:t>
            </a:r>
            <a:endParaRPr lang="ru-RU" sz="3800" b="1" dirty="0" smtClean="0">
              <a:ln cap="flat">
                <a:solidFill>
                  <a:srgbClr val="C00000"/>
                </a:solidFill>
              </a:ln>
              <a:solidFill>
                <a:srgbClr val="C00000"/>
              </a:solidFill>
              <a:cs typeface="Times New Roman" pitchFamily="18" charset="0"/>
            </a:endParaRPr>
          </a:p>
          <a:p>
            <a:pPr marL="0" indent="0" algn="just" fontAlgn="auto">
              <a:lnSpc>
                <a:spcPts val="42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(основание ограничения</a:t>
            </a:r>
            <a:r>
              <a:rPr lang="en-US" sz="3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!!!</a:t>
            </a:r>
            <a:r>
              <a:rPr lang="ru-RU" sz="3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</a:p>
          <a:p>
            <a:pPr marL="0" indent="0" algn="just" fontAlgn="auto">
              <a:lnSpc>
                <a:spcPts val="42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часть е) пункта 4 постановления Правительства РФ от 06.09.2016 </a:t>
            </a:r>
            <a:br>
              <a:rPr lang="ru-RU" sz="3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№ 887)</a:t>
            </a:r>
          </a:p>
          <a:p>
            <a:pPr marL="0" indent="0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800" dirty="0">
                <a:ln cap="flat">
                  <a:solidFill>
                    <a:srgbClr val="C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ПРОВЕРЯЕТСЯ:</a:t>
            </a:r>
            <a:r>
              <a:rPr lang="ru-RU" sz="3800" dirty="0">
                <a:ln cap="flat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3800" dirty="0">
                <a:ln cap="flat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сайт ФНС РФ</a:t>
            </a:r>
            <a:endParaRPr lang="ru-RU" sz="3800" dirty="0">
              <a:ln cap="flat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  <a:p>
            <a:pPr marL="0" indent="0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87313" algn="l"/>
              </a:tabLst>
              <a:defRPr/>
            </a:pPr>
            <a:endParaRPr lang="ru-RU" sz="3800" b="1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7.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не </a:t>
            </a: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получали средства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из </a:t>
            </a: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соответствующего бюджета РФ на </a:t>
            </a:r>
            <a:r>
              <a:rPr lang="ru-RU" sz="3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цели предоставления </a:t>
            </a:r>
            <a:r>
              <a:rPr lang="ru-RU" sz="38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субсидии (= аналогичной поддержке).</a:t>
            </a:r>
            <a:endParaRPr lang="ru-RU" sz="3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marL="0" indent="0" fontAlgn="auto">
              <a:lnSpc>
                <a:spcPts val="48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(основание ограничения</a:t>
            </a:r>
            <a:r>
              <a:rPr lang="en-US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!!! </a:t>
            </a: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Часть 1) пункта 5 </a:t>
            </a:r>
            <a: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статьи 14 ФЗ </a:t>
            </a:r>
            <a:b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№ 209-ФЗ от </a:t>
            </a: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24.07.2007;</a:t>
            </a:r>
            <a:b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часть </a:t>
            </a:r>
            <a: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е) пункта 4 постановления Правительства РФ от 06.09.2016 </a:t>
            </a:r>
            <a:b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№ 887</a:t>
            </a: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</a:t>
            </a:r>
          </a:p>
          <a:p>
            <a:pPr marL="0" indent="0" fontAlgn="auto">
              <a:lnSpc>
                <a:spcPts val="48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4000" dirty="0">
                <a:ln cap="flat">
                  <a:solidFill>
                    <a:srgbClr val="C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ПРОВЕРЯЕТСЯ</a:t>
            </a:r>
            <a:r>
              <a:rPr lang="ru-RU" sz="4000" dirty="0">
                <a:ln cap="flat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: </a:t>
            </a:r>
            <a:r>
              <a:rPr lang="ru-RU" sz="4000" dirty="0">
                <a:ln cap="flat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запросы, С</a:t>
            </a:r>
            <a:r>
              <a:rPr lang="en-US" sz="4000" dirty="0">
                <a:ln cap="flat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RM-</a:t>
            </a:r>
            <a:r>
              <a:rPr lang="ru-RU" sz="4000" dirty="0">
                <a:ln cap="flat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система</a:t>
            </a:r>
          </a:p>
          <a:p>
            <a:pPr marL="0" indent="0" fontAlgn="auto">
              <a:lnSpc>
                <a:spcPts val="48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endParaRPr lang="ru-RU" sz="4000" b="1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0" indent="0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87313" algn="l"/>
              </a:tabLst>
              <a:defRPr/>
            </a:pPr>
            <a:endParaRPr lang="ru-RU" sz="38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65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-1"/>
            <a:ext cx="9144000" cy="6869263"/>
          </a:xfrm>
        </p:spPr>
        <p:txBody>
          <a:bodyPr rtlCol="0">
            <a:normAutofit fontScale="92500" lnSpcReduction="20000"/>
          </a:bodyPr>
          <a:lstStyle/>
          <a:p>
            <a:pPr marL="4572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3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8. не </a:t>
            </a:r>
            <a:r>
              <a:rPr lang="ru-RU" sz="43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допускавшим в течение последних </a:t>
            </a:r>
            <a:r>
              <a:rPr lang="ru-RU" sz="43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3 </a:t>
            </a:r>
            <a:r>
              <a:rPr lang="ru-RU" sz="43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лет </a:t>
            </a:r>
            <a:r>
              <a:rPr lang="ru-RU" sz="43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нецелевое</a:t>
            </a:r>
            <a:r>
              <a:rPr lang="ru-RU" sz="43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4300" b="1" u="sng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использование субсидий</a:t>
            </a:r>
            <a:r>
              <a:rPr lang="ru-RU" sz="43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либо нарушение порядка, условий, установленных при их предоставлении, за счет средств бюджетов </a:t>
            </a:r>
            <a:r>
              <a:rPr lang="ru-RU" sz="43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РФ.</a:t>
            </a: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(основание ограничения</a:t>
            </a:r>
            <a:r>
              <a:rPr lang="en-US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!!! </a:t>
            </a:r>
            <a:r>
              <a:rPr lang="ru-RU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Часть </a:t>
            </a:r>
            <a:r>
              <a:rPr lang="ru-RU" sz="44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4) </a:t>
            </a:r>
            <a:r>
              <a:rPr lang="ru-RU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пункта 5 статьи 14 ФЗ </a:t>
            </a:r>
            <a:br>
              <a:rPr lang="ru-RU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№ 209-ФЗ от 24.07.2007;</a:t>
            </a:r>
            <a:br>
              <a:rPr lang="ru-RU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4300" dirty="0">
                <a:ln cap="flat">
                  <a:solidFill>
                    <a:srgbClr val="C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ПРОВЕРЯЕТСЯ</a:t>
            </a:r>
            <a:r>
              <a:rPr lang="ru-RU" sz="4300" dirty="0">
                <a:ln cap="flat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: сайт арбитраж-</a:t>
            </a:r>
            <a:r>
              <a:rPr lang="ru-RU" sz="4300" dirty="0" err="1">
                <a:ln cap="flat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ного</a:t>
            </a:r>
            <a:r>
              <a:rPr lang="ru-RU" sz="4300" dirty="0">
                <a:ln cap="flat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 суда, сайт судебных приставов, запросы, С</a:t>
            </a:r>
            <a:r>
              <a:rPr lang="en-US" sz="4300" dirty="0">
                <a:ln cap="flat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RM-</a:t>
            </a:r>
            <a:r>
              <a:rPr lang="ru-RU" sz="4300" dirty="0">
                <a:ln cap="flat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система</a:t>
            </a:r>
            <a:endParaRPr lang="ru-RU" sz="43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marL="45720" indent="0" algn="just" fontAlgn="auto"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43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marL="0" indent="0" algn="just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87313" algn="l"/>
              </a:tabLst>
              <a:defRPr/>
            </a:pPr>
            <a:endParaRPr lang="ru-RU" sz="3500" dirty="0" smtClean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E7AEDF-C095-4CA9-9C1D-29CE515E4155}" type="slidenum">
              <a:rPr lang="ru-RU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6403" y="222424"/>
            <a:ext cx="8712968" cy="661719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200" b="1" dirty="0" smtClean="0">
                <a:ln>
                  <a:solidFill>
                    <a:schemeClr val="tx1"/>
                  </a:solidFill>
                </a:ln>
                <a:latin typeface="Century Schoolbook" pitchFamily="18" charset="0"/>
                <a:cs typeface="+mn-cs"/>
              </a:rPr>
              <a:t>9. </a:t>
            </a:r>
            <a:r>
              <a:rPr lang="ru-RU" sz="4200" b="1" dirty="0">
                <a:ln>
                  <a:solidFill>
                    <a:schemeClr val="tx1"/>
                  </a:solidFill>
                </a:ln>
                <a:latin typeface="Century Schoolbook" pitchFamily="18" charset="0"/>
                <a:cs typeface="+mn-cs"/>
              </a:rPr>
              <a:t>Предоставившие </a:t>
            </a:r>
            <a:r>
              <a:rPr lang="ru-RU" sz="4200" b="1" u="sng" dirty="0">
                <a:ln>
                  <a:solidFill>
                    <a:schemeClr val="tx1"/>
                  </a:solidFill>
                </a:ln>
                <a:latin typeface="Century Schoolbook" pitchFamily="18" charset="0"/>
                <a:cs typeface="+mn-cs"/>
              </a:rPr>
              <a:t>согласие</a:t>
            </a:r>
            <a:r>
              <a:rPr lang="ru-RU" sz="4200" b="1" dirty="0">
                <a:ln>
                  <a:solidFill>
                    <a:schemeClr val="tx1"/>
                  </a:solidFill>
                </a:ln>
                <a:latin typeface="Century Schoolbook" pitchFamily="18" charset="0"/>
                <a:cs typeface="+mn-cs"/>
              </a:rPr>
              <a:t> </a:t>
            </a:r>
            <a:r>
              <a:rPr lang="ru-RU" sz="4200" b="1" u="sng" dirty="0">
                <a:ln>
                  <a:solidFill>
                    <a:schemeClr val="tx1"/>
                  </a:solidFill>
                </a:ln>
                <a:latin typeface="Century Schoolbook" pitchFamily="18" charset="0"/>
                <a:cs typeface="+mn-cs"/>
              </a:rPr>
              <a:t>на </a:t>
            </a:r>
            <a:r>
              <a:rPr lang="ru-RU" sz="4200" b="1" dirty="0">
                <a:ln>
                  <a:solidFill>
                    <a:schemeClr val="tx1"/>
                  </a:solidFill>
                </a:ln>
                <a:latin typeface="Century Schoolbook" pitchFamily="18" charset="0"/>
                <a:cs typeface="+mn-cs"/>
              </a:rPr>
              <a:t>осуществление соответствующими органами финансового контроля </a:t>
            </a:r>
            <a:r>
              <a:rPr lang="ru-RU" sz="4200" b="1" u="sng" dirty="0">
                <a:ln>
                  <a:solidFill>
                    <a:schemeClr val="tx1"/>
                  </a:solidFill>
                </a:ln>
                <a:latin typeface="Century Schoolbook" pitchFamily="18" charset="0"/>
                <a:cs typeface="+mn-cs"/>
              </a:rPr>
              <a:t>проверок</a:t>
            </a:r>
            <a:r>
              <a:rPr lang="ru-RU" sz="4200" b="1" dirty="0">
                <a:ln>
                  <a:solidFill>
                    <a:schemeClr val="tx1"/>
                  </a:solidFill>
                </a:ln>
                <a:latin typeface="Century Schoolbook" pitchFamily="18" charset="0"/>
                <a:cs typeface="+mn-cs"/>
              </a:rPr>
              <a:t> соблюдения СМСП условий, целей и порядка предоставления </a:t>
            </a:r>
            <a:r>
              <a:rPr lang="ru-RU" sz="4200" b="1" dirty="0" smtClean="0">
                <a:ln>
                  <a:solidFill>
                    <a:schemeClr val="tx1"/>
                  </a:solidFill>
                </a:ln>
                <a:latin typeface="Century Schoolbook" pitchFamily="18" charset="0"/>
                <a:cs typeface="+mn-cs"/>
              </a:rPr>
              <a:t>субсидий </a:t>
            </a:r>
            <a:r>
              <a:rPr lang="ru-RU" sz="44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</a:t>
            </a:r>
            <a:r>
              <a:rPr lang="ru-RU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основание ограничения</a:t>
            </a:r>
            <a:r>
              <a:rPr lang="en-US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!!!</a:t>
            </a:r>
            <a:r>
              <a:rPr lang="ru-RU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пункт </a:t>
            </a:r>
            <a:r>
              <a:rPr lang="ru-RU" sz="44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5 статьи </a:t>
            </a:r>
            <a:r>
              <a:rPr lang="ru-RU" sz="44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78 БК </a:t>
            </a:r>
            <a:r>
              <a:rPr lang="ru-RU" sz="44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РФ)</a:t>
            </a:r>
            <a:endParaRPr lang="ru-RU" sz="4400" b="1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200" dirty="0">
              <a:ln>
                <a:solidFill>
                  <a:schemeClr val="tx1"/>
                </a:solidFill>
              </a:ln>
              <a:latin typeface="Century Schoolbook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1D3BE7-27F3-4EE7-8818-DB40ED68D452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52" y="0"/>
            <a:ext cx="8928992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10. По </a:t>
            </a:r>
            <a:r>
              <a:rPr lang="ru-RU" sz="3700" b="1" dirty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состоянию на </a:t>
            </a:r>
            <a:r>
              <a:rPr lang="ru-RU" sz="3700" b="1" u="sng" dirty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31.12.2019 </a:t>
            </a:r>
            <a:r>
              <a:rPr lang="ru-RU" sz="37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года </a:t>
            </a:r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СМП должны:</a:t>
            </a:r>
            <a:endParaRPr lang="ru-RU" sz="3700" b="1" dirty="0">
              <a:ln cap="rnd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3329F7"/>
              </a:solidFill>
              <a:latin typeface="Century Schoolbook" pitchFamily="18" charset="0"/>
            </a:endParaRPr>
          </a:p>
          <a:p>
            <a:pPr algn="just"/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- </a:t>
            </a:r>
            <a:r>
              <a:rPr lang="ru-RU" sz="37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находиться</a:t>
            </a:r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</a:t>
            </a:r>
            <a:r>
              <a:rPr lang="ru-RU" sz="3700" b="1" u="sng" dirty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на</a:t>
            </a:r>
            <a:r>
              <a:rPr lang="ru-RU" sz="3700" b="1" dirty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системе налогообложения в виде </a:t>
            </a:r>
            <a:r>
              <a:rPr lang="ru-RU" sz="37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ЕНВД</a:t>
            </a:r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быть </a:t>
            </a:r>
            <a:r>
              <a:rPr lang="ru-RU" sz="37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зарегистрированы</a:t>
            </a:r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на территории Пермского муниципального </a:t>
            </a:r>
            <a:r>
              <a:rPr lang="ru-RU" sz="37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района</a:t>
            </a:r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</a:t>
            </a:r>
            <a:r>
              <a:rPr lang="ru-RU" sz="37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осуществлять</a:t>
            </a:r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</a:t>
            </a:r>
            <a:r>
              <a:rPr lang="ru-RU" sz="37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деятельность</a:t>
            </a:r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в Пермском муниципальном </a:t>
            </a:r>
            <a:r>
              <a:rPr lang="ru-RU" sz="37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районе</a:t>
            </a:r>
            <a:r>
              <a:rPr lang="ru-RU" sz="37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в сфере оказания бытовых услуг и (или) в сфере розничной торговли, и (или) в сфере туризма. </a:t>
            </a:r>
            <a:endParaRPr lang="ru-RU" sz="3700" b="1" dirty="0">
              <a:ln cap="rnd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3329F7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56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1D3BE7-27F3-4EE7-8818-DB40ED68D452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5156"/>
            <a:ext cx="9036496" cy="7512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11. </a:t>
            </a:r>
            <a:r>
              <a:rPr lang="ru-RU" sz="36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Осуществление</a:t>
            </a:r>
            <a:r>
              <a:rPr lang="ru-RU" sz="36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</a:t>
            </a:r>
            <a:r>
              <a:rPr lang="ru-RU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предпринимательской </a:t>
            </a:r>
            <a:r>
              <a:rPr lang="ru-RU" sz="36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деятельности в течение не менее </a:t>
            </a:r>
            <a:r>
              <a:rPr lang="ru-RU" sz="36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1 года</a:t>
            </a:r>
            <a:r>
              <a:rPr lang="ru-RU" sz="36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</a:t>
            </a:r>
            <a:r>
              <a:rPr lang="ru-RU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с момента получения субсидии;</a:t>
            </a:r>
          </a:p>
          <a:p>
            <a:r>
              <a:rPr lang="ru-RU" sz="36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12.</a:t>
            </a:r>
            <a:r>
              <a:rPr lang="ru-RU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 </a:t>
            </a:r>
            <a:r>
              <a:rPr lang="ru-RU" sz="3600" b="1" u="sng" dirty="0" err="1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Неотчуждение</a:t>
            </a:r>
            <a:r>
              <a:rPr lang="ru-RU" sz="36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</a:t>
            </a:r>
            <a:r>
              <a:rPr lang="ru-RU" sz="36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имущества</a:t>
            </a:r>
            <a:r>
              <a:rPr lang="ru-RU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, по которому произведено субсидирование части затрат </a:t>
            </a:r>
            <a:r>
              <a:rPr lang="ru-RU" sz="36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СМП </a:t>
            </a:r>
            <a:r>
              <a:rPr lang="ru-RU" sz="36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в </a:t>
            </a:r>
            <a:r>
              <a:rPr lang="ru-RU" sz="36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течение не менее </a:t>
            </a:r>
            <a:r>
              <a:rPr lang="ru-RU" sz="36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1 года</a:t>
            </a:r>
            <a:r>
              <a:rPr lang="ru-RU" sz="36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 </a:t>
            </a:r>
            <a:r>
              <a:rPr lang="ru-RU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с момента получения субсидии</a:t>
            </a:r>
            <a:r>
              <a:rPr lang="ru-RU" sz="36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latin typeface="Century Schoolbook" pitchFamily="18" charset="0"/>
              </a:rPr>
              <a:t>;</a:t>
            </a:r>
          </a:p>
          <a:p>
            <a:pPr marL="45720" indent="0" fontAlgn="auto">
              <a:lnSpc>
                <a:spcPts val="3800"/>
              </a:lnSpc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>
                <a:ln>
                  <a:solidFill>
                    <a:schemeClr val="tx1"/>
                  </a:solidFill>
                </a:ln>
              </a:rPr>
              <a:t>6. Не находятся в процессе </a:t>
            </a:r>
            <a:r>
              <a:rPr lang="ru-RU" sz="3600" u="sng" dirty="0">
                <a:ln>
                  <a:solidFill>
                    <a:schemeClr val="tx1"/>
                  </a:solidFill>
                </a:ln>
              </a:rPr>
              <a:t>реорганизации, ликвидации, банкротства</a:t>
            </a:r>
            <a:r>
              <a:rPr lang="ru-RU" sz="3600" dirty="0">
                <a:ln>
                  <a:solidFill>
                    <a:schemeClr val="tx1"/>
                  </a:solidFill>
                </a:ln>
              </a:rPr>
              <a:t> (ЮЛ), не прекратившие деятельность (ИП)</a:t>
            </a:r>
          </a:p>
          <a:p>
            <a:pPr marL="0" indent="0" fontAlgn="auto">
              <a:lnSpc>
                <a:spcPts val="38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87313" algn="l"/>
              </a:tabLst>
              <a:defRPr/>
            </a:pPr>
            <a:r>
              <a:rPr lang="ru-RU" sz="3600" dirty="0">
                <a:ln cap="flat">
                  <a:solidFill>
                    <a:srgbClr val="C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ПРОВЕРЯЕТСЯ!</a:t>
            </a:r>
            <a:r>
              <a:rPr lang="ru-RU" sz="3600" dirty="0">
                <a:ln cap="flat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 сайт арбитражного суда, ЕГРИП, ЕГРЮЛ.</a:t>
            </a:r>
          </a:p>
          <a:p>
            <a:endParaRPr lang="ru-RU" sz="3600" b="1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7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2763" y="980728"/>
            <a:ext cx="9324528" cy="6381327"/>
          </a:xfrm>
        </p:spPr>
        <p:txBody>
          <a:bodyPr rtlCol="0">
            <a:noAutofit/>
          </a:bodyPr>
          <a:lstStyle/>
          <a:p>
            <a:pPr marL="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-   Кредитные и страховые организации; </a:t>
            </a:r>
          </a:p>
          <a:p>
            <a:pPr marL="457200" indent="-45720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5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инвестиционные и негосударственные пенсионные фонды;</a:t>
            </a:r>
          </a:p>
          <a:p>
            <a:pPr marL="457200" indent="-45720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5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профессиональные участники рынка ценных бумаг;</a:t>
            </a:r>
          </a:p>
          <a:p>
            <a:pPr marL="457200" indent="-45720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5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л</a:t>
            </a:r>
            <a:r>
              <a:rPr lang="ru-RU" sz="35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омбарды;</a:t>
            </a:r>
          </a:p>
          <a:p>
            <a:pPr marL="457200" indent="-45720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5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игорный бизнес;</a:t>
            </a:r>
          </a:p>
          <a:p>
            <a:pPr marL="457200" indent="-45720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5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участники соглашений о разделе имущества;</a:t>
            </a:r>
          </a:p>
          <a:p>
            <a:pPr marL="457200" indent="-45720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5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нерезиденты 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РФ</a:t>
            </a:r>
          </a:p>
          <a:p>
            <a:pPr marL="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(основание ограничения</a:t>
            </a:r>
            <a:r>
              <a:rPr lang="en-US" sz="2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!!! </a:t>
            </a:r>
            <a:r>
              <a:rPr lang="ru-RU" sz="28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часть </a:t>
            </a:r>
            <a:r>
              <a:rPr lang="ru-RU" sz="2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е) пункта 4 постановления Правительства РФ от 06.09.2016 </a:t>
            </a:r>
            <a:br>
              <a:rPr lang="ru-RU" sz="2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2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№ 887)</a:t>
            </a:r>
          </a:p>
          <a:p>
            <a:pPr marL="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2800" dirty="0">
              <a:ln>
                <a:solidFill>
                  <a:schemeClr val="tx1"/>
                </a:solidFill>
              </a:ln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188640"/>
            <a:ext cx="7739619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600" b="1" dirty="0">
                <a:ln cap="flat"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НЕ СУБСИДИРУЮТСЯ</a:t>
            </a:r>
            <a:r>
              <a:rPr lang="ru-RU" sz="4600" dirty="0">
                <a:ln cap="flat"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:</a:t>
            </a:r>
            <a:endParaRPr lang="ru-RU" sz="4600" dirty="0">
              <a:latin typeface="Century Schoolbook" pitchFamily="18" charset="0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A476B79-61BF-472A-B70F-93E133C75660}" type="slidenum">
              <a:rPr lang="ru-RU"/>
              <a:pPr>
                <a:defRPr/>
              </a:pPr>
              <a:t>19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-171400"/>
            <a:ext cx="8229600" cy="1440160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5500" dirty="0" smtClean="0">
                <a:ln w="12700"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cs typeface="Times New Roman" pitchFamily="18" charset="0"/>
              </a:rPr>
              <a:t>Виды субсидий</a:t>
            </a:r>
            <a:endParaRPr lang="ru-RU" sz="5500" dirty="0">
              <a:ln w="12700">
                <a:solidFill>
                  <a:schemeClr val="accent6">
                    <a:lumMod val="75000"/>
                  </a:schemeClr>
                </a:solidFill>
              </a:ln>
              <a:solidFill>
                <a:srgbClr val="C00000"/>
              </a:solidFill>
              <a:effectLst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6623" y="692696"/>
            <a:ext cx="8336518" cy="6048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 cap="rnd">
            <a:solidFill>
              <a:srgbClr val="3329F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для </a:t>
            </a:r>
            <a: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субъектов </a:t>
            </a: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МСП, </a:t>
            </a:r>
            <a: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осуществляющих </a:t>
            </a: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деятельность</a:t>
            </a:r>
          </a:p>
          <a:p>
            <a:pPr marL="571500" indent="-571500" fontAlgn="auto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в </a:t>
            </a:r>
            <a: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сфере оказания бытовых </a:t>
            </a: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услуг;</a:t>
            </a:r>
          </a:p>
          <a:p>
            <a:pPr fontAlgn="auto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</a:p>
          <a:p>
            <a:pPr marL="571500" indent="-571500" fontAlgn="auto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в </a:t>
            </a:r>
            <a:r>
              <a:rPr lang="ru-RU" sz="4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сфере розничной </a:t>
            </a:r>
            <a:r>
              <a:rPr lang="ru-RU" sz="4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торговли;</a:t>
            </a:r>
          </a:p>
          <a:p>
            <a:pPr fontAlgn="auto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571500" indent="-571500" fontAlgn="auto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4000" b="1" dirty="0">
                <a:solidFill>
                  <a:srgbClr val="3329F7"/>
                </a:solidFill>
              </a:rPr>
              <a:t>в сфере туризма </a:t>
            </a:r>
            <a:endParaRPr lang="ru-RU" sz="4000" b="1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cxnSp>
        <p:nvCxnSpPr>
          <p:cNvPr id="12" name="Соединительная линия уступом 11"/>
          <p:cNvCxnSpPr/>
          <p:nvPr/>
        </p:nvCxnSpPr>
        <p:spPr>
          <a:xfrm rot="5400000">
            <a:off x="6858621" y="2379320"/>
            <a:ext cx="3821075" cy="432034"/>
          </a:xfrm>
          <a:prstGeom prst="bentConnector3">
            <a:avLst>
              <a:gd name="adj1" fmla="val 100140"/>
            </a:avLst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DC2598F-0858-4F77-9AB8-0FBF899E0CC6}" type="slidenum">
              <a:rPr lang="ru-RU">
                <a:ln w="12700">
                  <a:solidFill>
                    <a:schemeClr val="tx1"/>
                  </a:solidFill>
                </a:ln>
              </a:rPr>
              <a:pPr>
                <a:defRPr/>
              </a:pPr>
              <a:t>2</a:t>
            </a:fld>
            <a:endParaRPr lang="ru-RU" dirty="0">
              <a:ln w="127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404664"/>
            <a:ext cx="9144000" cy="6453336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При осуществлении производства </a:t>
            </a: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и(или)! 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реализации </a:t>
            </a: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подакцизных товаров, 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добычи </a:t>
            </a:r>
            <a:r>
              <a:rPr lang="ru-RU" sz="36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и(или)! 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реализации </a:t>
            </a: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полезных ископаемых (исключение – общераспространенные)</a:t>
            </a:r>
          </a:p>
          <a:p>
            <a:pPr marL="0" indent="0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87313" algn="l"/>
              </a:tabLst>
              <a:defRPr/>
            </a:pPr>
            <a:r>
              <a:rPr lang="ru-RU" sz="3600" b="1" dirty="0" err="1" smtClean="0">
                <a:ln cap="flat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Органичение</a:t>
            </a:r>
            <a:r>
              <a:rPr lang="ru-RU" sz="3600" b="1" dirty="0" smtClean="0">
                <a:ln cap="flat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! по </a:t>
            </a:r>
            <a:r>
              <a:rPr lang="ru-RU" sz="3600" b="1" dirty="0" smtClean="0">
                <a:ln w="3175" cap="flat">
                  <a:solidFill>
                    <a:srgbClr val="FF0000"/>
                  </a:solidFill>
                  <a:miter lim="800000"/>
                </a:ln>
                <a:solidFill>
                  <a:srgbClr val="C00000"/>
                </a:solidFill>
                <a:cs typeface="Times New Roman" pitchFamily="18" charset="0"/>
              </a:rPr>
              <a:t>ОКВЭД</a:t>
            </a:r>
            <a:r>
              <a:rPr lang="ru-RU" sz="3600" b="1" dirty="0">
                <a:ln w="3175" cap="flat">
                  <a:solidFill>
                    <a:srgbClr val="FF0000"/>
                  </a:solidFill>
                  <a:miter lim="800000"/>
                </a:ln>
                <a:solidFill>
                  <a:srgbClr val="C00000"/>
                </a:solidFill>
                <a:cs typeface="Times New Roman" pitchFamily="18" charset="0"/>
              </a:rPr>
              <a:t>:</a:t>
            </a:r>
          </a:p>
          <a:p>
            <a:pPr marL="0" indent="0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87313" algn="l"/>
              </a:tabLst>
              <a:defRPr/>
            </a:pPr>
            <a:r>
              <a:rPr lang="ru-RU" sz="3600" dirty="0">
                <a:ln w="3175" cap="flat">
                  <a:solidFill>
                    <a:srgbClr val="FF0000"/>
                  </a:solidFill>
                  <a:miter lim="800000"/>
                </a:ln>
                <a:solidFill>
                  <a:srgbClr val="C00000"/>
                </a:solidFill>
                <a:cs typeface="Times New Roman" pitchFamily="18" charset="0"/>
              </a:rPr>
              <a:t> -</a:t>
            </a:r>
            <a:r>
              <a:rPr lang="ru-RU" sz="3600" dirty="0">
                <a:ln w="3175" cap="flat">
                  <a:solidFill>
                    <a:srgbClr val="FF0000"/>
                  </a:solidFill>
                  <a:miter lim="800000"/>
                </a:ln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3600" dirty="0">
                <a:ln w="3175" cap="flat">
                  <a:solidFill>
                    <a:schemeClr val="tx1"/>
                  </a:solidFill>
                  <a:miter lim="800000"/>
                </a:ln>
                <a:solidFill>
                  <a:schemeClr val="tx1"/>
                </a:solidFill>
                <a:cs typeface="Times New Roman" pitchFamily="18" charset="0"/>
              </a:rPr>
              <a:t>связанные с производством и реализацией </a:t>
            </a:r>
            <a:r>
              <a:rPr lang="ru-RU" sz="3600" b="1" dirty="0">
                <a:ln w="3175" cap="flat">
                  <a:solidFill>
                    <a:schemeClr val="tx1"/>
                  </a:solidFill>
                  <a:miter lim="800000"/>
                </a:ln>
                <a:solidFill>
                  <a:schemeClr val="tx1"/>
                </a:solidFill>
                <a:cs typeface="Times New Roman" pitchFamily="18" charset="0"/>
              </a:rPr>
              <a:t>подакцизных товаров </a:t>
            </a:r>
            <a:r>
              <a:rPr lang="ru-RU" sz="3600" dirty="0">
                <a:ln w="3175" cap="flat">
                  <a:solidFill>
                    <a:schemeClr val="tx1"/>
                  </a:solidFill>
                  <a:miter lim="800000"/>
                </a:ln>
                <a:solidFill>
                  <a:schemeClr val="tx1"/>
                </a:solidFill>
                <a:cs typeface="Times New Roman" pitchFamily="18" charset="0"/>
              </a:rPr>
              <a:t>(э</a:t>
            </a:r>
            <a:r>
              <a:rPr lang="ru-RU" sz="3600" dirty="0">
                <a:ln w="3175">
                  <a:solidFill>
                    <a:schemeClr val="tx1"/>
                  </a:solidFill>
                  <a:miter lim="800000"/>
                </a:ln>
                <a:solidFill>
                  <a:schemeClr val="tx1"/>
                </a:solidFill>
              </a:rPr>
              <a:t>тиловый спирт, алкогольная продукция, табачная продукция, а</a:t>
            </a:r>
            <a:r>
              <a:rPr lang="ru-RU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втомобили легковые, автомобильный бензин, дизельное топливо и т.д.);</a:t>
            </a:r>
          </a:p>
          <a:p>
            <a:pPr marL="0" indent="0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группировок </a:t>
            </a:r>
            <a:r>
              <a:rPr lang="ru-RU" sz="3600" b="1" dirty="0">
                <a:ln w="3175" cap="rnd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05 - 09 </a:t>
            </a:r>
            <a:r>
              <a:rPr lang="ru-RU" sz="3600" b="1" dirty="0">
                <a:ln cap="rnd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3600" dirty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(добыча металлических руд, различных минералов и нерудных полезных ископаемых) и др</a:t>
            </a: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</a:t>
            </a:r>
          </a:p>
          <a:p>
            <a:pPr marL="0" indent="0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(основание ограничения</a:t>
            </a:r>
            <a:r>
              <a:rPr lang="en-US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!!!</a:t>
            </a:r>
            <a:r>
              <a:rPr lang="ru-RU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пункт 1 статьи 78 БК РФ;</a:t>
            </a:r>
            <a:r>
              <a:rPr lang="en-US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пункт 4 статьи 14 ФЗ </a:t>
            </a:r>
            <a:br>
              <a:rPr lang="ru-RU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6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№ 209-ФЗ от 24.07.2007)</a:t>
            </a:r>
          </a:p>
          <a:p>
            <a:pPr marL="571500" indent="-571500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tabLst>
                <a:tab pos="87313" algn="l"/>
              </a:tabLst>
              <a:defRPr/>
            </a:pPr>
            <a:endParaRPr lang="ru-RU" sz="3600" dirty="0">
              <a:ln cap="rnd">
                <a:solidFill>
                  <a:schemeClr val="tx1"/>
                </a:solidFill>
              </a:ln>
              <a:solidFill>
                <a:schemeClr val="tx1"/>
              </a:solidFill>
              <a:cs typeface="Times New Roman" pitchFamily="18" charset="0"/>
            </a:endParaRPr>
          </a:p>
          <a:p>
            <a:pPr marL="0" indent="0" fontAlgn="auto">
              <a:lnSpc>
                <a:spcPts val="22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33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-99392"/>
            <a:ext cx="7114448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600" dirty="0">
                <a:ln cap="flat">
                  <a:solidFill>
                    <a:srgbClr val="C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НЕ СУБСИДИРУЕТСЯ:</a:t>
            </a:r>
            <a:endParaRPr lang="ru-RU" sz="4600" dirty="0">
              <a:latin typeface="Century Schoolbook" pitchFamily="18" charset="0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3AF8F79A-4B3C-447D-842A-BA9882798632}" type="slidenum">
              <a:rPr lang="ru-RU"/>
              <a:pPr>
                <a:defRPr/>
              </a:pPr>
              <a:t>20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26105" y="0"/>
            <a:ext cx="9144000" cy="6858000"/>
          </a:xfrm>
        </p:spPr>
        <p:txBody>
          <a:bodyPr rtlCol="0">
            <a:noAutofit/>
          </a:bodyPr>
          <a:lstStyle/>
          <a:p>
            <a:pPr marL="1588" indent="0" algn="ctr" fontAlgn="auto"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600" b="1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Перечень общераспространенных </a:t>
            </a:r>
            <a:r>
              <a:rPr lang="ru-RU" sz="2600" b="1" dirty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полезных ископаемых по Пермскому </a:t>
            </a:r>
            <a:r>
              <a:rPr lang="ru-RU" sz="2600" b="1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краю (Распоряжение </a:t>
            </a:r>
            <a:r>
              <a:rPr lang="ru-RU" sz="2600" b="1" dirty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Минприроды РФ </a:t>
            </a:r>
            <a:r>
              <a:rPr lang="ru-RU" sz="2600" b="1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№ </a:t>
            </a:r>
            <a:r>
              <a:rPr lang="ru-RU" sz="2600" b="1" dirty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71-р, Правительства Пермского края </a:t>
            </a:r>
            <a:r>
              <a:rPr lang="ru-RU" sz="2600" b="1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№ </a:t>
            </a:r>
            <a:r>
              <a:rPr lang="ru-RU" sz="2600" b="1" dirty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1-р от </a:t>
            </a:r>
            <a:r>
              <a:rPr lang="ru-RU" sz="2600" b="1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07.12.2009)</a:t>
            </a:r>
            <a:endParaRPr lang="ru-RU" sz="2600" b="1" dirty="0">
              <a:ln cap="rnd"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  <a:p>
            <a:pPr marL="1588" indent="0" fontAlgn="auto"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600" dirty="0" smtClean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Алевролиты</a:t>
            </a:r>
            <a:r>
              <a:rPr lang="ru-RU" sz="2600" dirty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600" dirty="0" smtClean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аргиллиты;  Ангидрит; Магматические </a:t>
            </a:r>
            <a:r>
              <a:rPr lang="ru-RU" sz="2600" dirty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и метаморфические </a:t>
            </a:r>
            <a:r>
              <a:rPr lang="ru-RU" sz="2600" dirty="0" smtClean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породы;</a:t>
            </a:r>
            <a:endParaRPr lang="ru-RU" sz="2600" dirty="0">
              <a:ln cap="rnd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588" indent="0" fontAlgn="auto"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600" dirty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Галька, гравий, валуны</a:t>
            </a:r>
            <a:r>
              <a:rPr lang="ru-RU" sz="2600" dirty="0" smtClean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; Гипс; Глины; </a:t>
            </a:r>
          </a:p>
          <a:p>
            <a:pPr marL="1588" indent="0" fontAlgn="auto"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600" dirty="0" smtClean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Доломиты: Известковый </a:t>
            </a:r>
            <a:r>
              <a:rPr lang="ru-RU" sz="2600" dirty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туф, </a:t>
            </a:r>
            <a:r>
              <a:rPr lang="ru-RU" sz="2600" dirty="0" err="1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гажа</a:t>
            </a:r>
            <a:r>
              <a:rPr lang="ru-RU" sz="2600" dirty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1588" indent="0" fontAlgn="auto"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600" dirty="0" smtClean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Известняки; Кварцит; Мергель; Облицовочные камни;</a:t>
            </a:r>
            <a:endParaRPr lang="ru-RU" sz="2600" dirty="0">
              <a:ln cap="rnd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588" indent="0" fontAlgn="auto"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600" dirty="0" smtClean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Пески; Песчаники; Песчано-гравийные</a:t>
            </a:r>
            <a:r>
              <a:rPr lang="ru-RU" sz="2600" dirty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, гравийно-песчаные, валунно-гравийно-песчаные, валунно-глыбовые породы;</a:t>
            </a:r>
          </a:p>
          <a:p>
            <a:pPr marL="1588" indent="0" fontAlgn="auto">
              <a:spcBef>
                <a:spcPts val="30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600" dirty="0" smtClean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Сапропель; Сланцы; Суглинки; Торф.</a:t>
            </a:r>
            <a:endParaRPr lang="ru-RU" sz="2600" dirty="0">
              <a:ln cap="rnd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588" indent="0" algn="ctr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600" dirty="0" smtClean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Для каждого полезного ископаемого есть </a:t>
            </a:r>
            <a:r>
              <a:rPr lang="ru-RU" sz="2600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ИСКЛЮЧЕНИЕ:</a:t>
            </a:r>
            <a:r>
              <a:rPr lang="ru-RU" sz="2600" dirty="0" smtClean="0">
                <a:ln cap="rnd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 в зависимости от целей использования! </a:t>
            </a:r>
            <a:endParaRPr lang="ru-RU" sz="2600" dirty="0">
              <a:ln cap="rnd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2675578-6B18-41EF-9FA0-4C43823BCEE9}" type="slidenum">
              <a:rPr lang="ru-RU"/>
              <a:pPr>
                <a:defRPr/>
              </a:pPr>
              <a:t>21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A804BD8-842E-4A30-90FA-983BA1E6D56B}" type="slidenum">
              <a:rPr lang="ru-RU"/>
              <a:pPr>
                <a:defRPr/>
              </a:pPr>
              <a:t>22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79512" y="764704"/>
            <a:ext cx="8964488" cy="4536504"/>
          </a:xfrm>
          <a:prstGeom prst="rect">
            <a:avLst/>
          </a:prstGeom>
          <a:effectLst/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 fontAlgn="auto">
              <a:lnSpc>
                <a:spcPts val="5500"/>
              </a:lnSpc>
              <a:spcAft>
                <a:spcPts val="0"/>
              </a:spcAft>
              <a:buNone/>
              <a:defRPr/>
            </a:pPr>
            <a:endParaRPr lang="ru-RU" sz="6600" dirty="0" smtClean="0">
              <a:effectLst/>
            </a:endParaRPr>
          </a:p>
          <a:p>
            <a:pPr marL="0" indent="0" algn="ctr" fontAlgn="auto">
              <a:lnSpc>
                <a:spcPts val="5500"/>
              </a:lnSpc>
              <a:spcAft>
                <a:spcPts val="0"/>
              </a:spcAft>
              <a:buNone/>
              <a:defRPr/>
            </a:pPr>
            <a:r>
              <a:rPr lang="ru-RU" sz="6600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Century Schoolbook" pitchFamily="18" charset="0"/>
              </a:rPr>
              <a:t>Субсидии </a:t>
            </a:r>
            <a:r>
              <a:rPr lang="ru-RU" sz="6600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Century Schoolbook" pitchFamily="18" charset="0"/>
              </a:rPr>
              <a:t>для субъектов сферы оказания бытовых услуг</a:t>
            </a:r>
            <a:endParaRPr lang="ru-RU" sz="6500" dirty="0">
              <a:ln cap="rnd">
                <a:solidFill>
                  <a:srgbClr val="C00000"/>
                </a:solidFill>
              </a:ln>
              <a:solidFill>
                <a:srgbClr val="C00000"/>
              </a:solidFill>
              <a:effectLst/>
              <a:latin typeface="Century Schoolbook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3857A6B-3EA7-40EA-A6C8-5B18FC3D3838}" type="slidenum">
              <a:rPr lang="ru-RU"/>
              <a:pPr>
                <a:defRPr/>
              </a:pPr>
              <a:t>23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marL="45720" indent="0" fontAlgn="auto">
              <a:lnSpc>
                <a:spcPts val="3200"/>
              </a:lnSpc>
              <a:spcBef>
                <a:spcPts val="5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b="1" dirty="0" smtClean="0">
                <a:ln cap="rnd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ВОЗМЕЩЕНИЕ:</a:t>
            </a:r>
          </a:p>
          <a:p>
            <a:pPr marL="44450" indent="0" fontAlgn="auto">
              <a:lnSpc>
                <a:spcPts val="3200"/>
              </a:lnSpc>
              <a:spcBef>
                <a:spcPts val="5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не </a:t>
            </a:r>
            <a:r>
              <a:rPr lang="ru-RU" sz="3600" dirty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более </a:t>
            </a:r>
            <a:r>
              <a:rPr lang="ru-RU" sz="36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50,0 тыс. руб. </a:t>
            </a: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при условии:</a:t>
            </a:r>
          </a:p>
          <a:p>
            <a:pPr marL="44450" indent="0" fontAlgn="auto">
              <a:lnSpc>
                <a:spcPts val="3200"/>
              </a:lnSpc>
              <a:spcBef>
                <a:spcPts val="5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3600" u="sng" dirty="0" err="1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софинансирования</a:t>
            </a: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3600" dirty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расходов в размере не менее </a:t>
            </a:r>
            <a:r>
              <a:rPr lang="ru-RU" sz="36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15 </a:t>
            </a:r>
            <a:r>
              <a:rPr lang="ru-RU" sz="36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%</a:t>
            </a: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3600" dirty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от суммы </a:t>
            </a: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субсидии;</a:t>
            </a:r>
          </a:p>
          <a:p>
            <a:pPr marL="44450" indent="0" fontAlgn="auto">
              <a:lnSpc>
                <a:spcPts val="3200"/>
              </a:lnSpc>
              <a:spcBef>
                <a:spcPts val="5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 наличия </a:t>
            </a:r>
            <a:r>
              <a:rPr lang="ru-RU" sz="3600" u="sng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обоснованных</a:t>
            </a: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3600" dirty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и документально </a:t>
            </a:r>
            <a:r>
              <a:rPr lang="ru-RU" sz="3600" u="sng" dirty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подтвержденных</a:t>
            </a:r>
            <a:r>
              <a:rPr lang="ru-RU" sz="3600" dirty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затрат, произведенных не ранее </a:t>
            </a:r>
            <a:r>
              <a:rPr lang="ru-RU" sz="36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01 </a:t>
            </a:r>
            <a:r>
              <a:rPr lang="ru-RU" sz="36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января </a:t>
            </a:r>
            <a:r>
              <a:rPr lang="ru-RU" sz="36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2020 года </a:t>
            </a: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(либо 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не </a:t>
            </a: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ранее 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ru-RU" sz="36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02 </a:t>
            </a:r>
            <a:r>
              <a:rPr lang="ru-RU" sz="36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июля 2019 </a:t>
            </a:r>
            <a:r>
              <a:rPr lang="ru-RU" sz="36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года</a:t>
            </a:r>
            <a:r>
              <a:rPr lang="ru-RU" sz="3600" b="1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- при приобретении </a:t>
            </a:r>
            <a:r>
              <a:rPr lang="ru-RU" sz="3600" dirty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контрольно-кассовой техники (далее – </a:t>
            </a:r>
            <a:r>
              <a:rPr lang="ru-RU" sz="3600" u="sng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ККТ</a:t>
            </a: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)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, </a:t>
            </a: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автоматизированной системы для бланков строгой отчетности в 2019 году, но не 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ранее</a:t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02 </a:t>
            </a:r>
            <a:r>
              <a:rPr lang="ru-RU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июля 2019 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года);</a:t>
            </a:r>
          </a:p>
          <a:p>
            <a:pPr marL="44450" indent="0" fontAlgn="auto">
              <a:lnSpc>
                <a:spcPts val="3200"/>
              </a:lnSpc>
              <a:spcBef>
                <a:spcPts val="5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- соответствия СМП </a:t>
            </a:r>
            <a:r>
              <a:rPr lang="ru-RU" sz="3600" u="sng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требованиям</a:t>
            </a: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ru-RU" sz="3600" dirty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Положения;</a:t>
            </a:r>
          </a:p>
          <a:p>
            <a:pPr marL="44450" indent="0" fontAlgn="auto">
              <a:lnSpc>
                <a:spcPts val="3200"/>
              </a:lnSpc>
              <a:spcBef>
                <a:spcPts val="5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- представления установленных </a:t>
            </a:r>
            <a:r>
              <a:rPr lang="ru-RU" sz="3600" u="sng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документов</a:t>
            </a:r>
            <a:r>
              <a:rPr lang="ru-RU" sz="3600" dirty="0" smtClean="0">
                <a:ln cap="rnd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;</a:t>
            </a:r>
            <a:endParaRPr lang="ru-RU" sz="3600" dirty="0">
              <a:ln cap="rnd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marL="44450" indent="0" fontAlgn="auto">
              <a:lnSpc>
                <a:spcPts val="3200"/>
              </a:lnSpc>
              <a:spcBef>
                <a:spcPts val="5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40922" y="116632"/>
            <a:ext cx="648072" cy="57554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0" b="1" dirty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Условия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rgbClr val="F66900"/>
                </a:solidFill>
              </a:ln>
              <a:solidFill>
                <a:schemeClr val="accent5">
                  <a:lumMod val="75000"/>
                </a:schemeClr>
              </a:solidFill>
              <a:latin typeface="Century Schoolbook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5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EB6BD7A-F241-4CC3-A996-2BEE754888F9}" type="slidenum">
              <a:rPr lang="ru-RU"/>
              <a:pPr>
                <a:defRPr/>
              </a:pPr>
              <a:t>24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 rtlCol="0">
            <a:noAutofit/>
          </a:bodyPr>
          <a:lstStyle/>
          <a:p>
            <a:pPr marL="45720" indent="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СУБСИДИРУЕТСЯ:</a:t>
            </a:r>
          </a:p>
          <a:p>
            <a:pPr marL="6350" indent="-6350">
              <a:lnSpc>
                <a:spcPts val="3000"/>
              </a:lnSpc>
              <a:buNone/>
            </a:pPr>
            <a:r>
              <a:rPr lang="ru-RU" sz="29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приобретение мебели, оборудования 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для осуществления деятельности в сфере оказания бытовых услуг;</a:t>
            </a:r>
          </a:p>
          <a:p>
            <a:pPr marL="6350" indent="-6350">
              <a:lnSpc>
                <a:spcPts val="3000"/>
              </a:lnSpc>
              <a:buNone/>
            </a:pP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 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приобретение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2900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ККТ</a:t>
            </a:r>
            <a:r>
              <a:rPr lang="ru-RU" sz="29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, 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фискального накопителя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 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программного обеспечения 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для работы ККТ, фискального накопителя, 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автоматизированной системы 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для бланков строгой отчетности;</a:t>
            </a:r>
          </a:p>
          <a:p>
            <a:pPr marL="6350" indent="-6350">
              <a:lnSpc>
                <a:spcPts val="3000"/>
              </a:lnSpc>
              <a:buFontTx/>
              <a:buChar char="-"/>
            </a:pPr>
            <a:r>
              <a:rPr lang="ru-RU" sz="29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оплата 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услуг (выполнение работ) по 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настройке 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ККТ, </a:t>
            </a:r>
            <a:r>
              <a:rPr lang="ru-RU" sz="29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 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модернизации </a:t>
            </a:r>
            <a:r>
              <a:rPr lang="ru-RU" sz="29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ККТ, по 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договору 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 оператором фискальных данных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 </a:t>
            </a:r>
            <a:endParaRPr lang="ru-RU" sz="2900" dirty="0" smtClean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6350" indent="-6350">
              <a:lnSpc>
                <a:spcPts val="3000"/>
              </a:lnSpc>
              <a:buFontTx/>
              <a:buChar char="-"/>
            </a:pP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2900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приобретение</a:t>
            </a:r>
            <a:r>
              <a:rPr lang="ru-RU" sz="29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-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оплата 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услуг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в области 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бухгалтерского учета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</a:t>
            </a:r>
          </a:p>
          <a:p>
            <a:pPr marL="6350" indent="-6350">
              <a:lnSpc>
                <a:spcPts val="3000"/>
              </a:lnSpc>
              <a:buNone/>
            </a:pP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 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приобретени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е </a:t>
            </a:r>
            <a:r>
              <a:rPr lang="ru-RU" sz="29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программного обеспечения </a:t>
            </a:r>
            <a:r>
              <a:rPr lang="ru-RU" sz="29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для ведения бухгалтерского учета. </a:t>
            </a:r>
          </a:p>
          <a:p>
            <a:pPr marL="6350" indent="-635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27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ctr">
              <a:buNone/>
            </a:pPr>
            <a:r>
              <a:rPr lang="ru-RU" sz="6000" b="1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Субсидии </a:t>
            </a:r>
            <a:r>
              <a:rPr lang="ru-RU" sz="6000" b="1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для субъектов сферы розничной торговли </a:t>
            </a:r>
            <a:endParaRPr lang="ru-RU" sz="6000" dirty="0">
              <a:ln cap="rnd"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34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3857A6B-3EA7-40EA-A6C8-5B18FC3D3838}" type="slidenum">
              <a:rPr lang="ru-RU"/>
              <a:pPr>
                <a:defRPr/>
              </a:pPr>
              <a:t>26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10592"/>
            <a:ext cx="9144000" cy="6858000"/>
          </a:xfrm>
        </p:spPr>
        <p:txBody>
          <a:bodyPr rtlCol="0">
            <a:noAutofit/>
          </a:bodyPr>
          <a:lstStyle/>
          <a:p>
            <a:pPr marL="4572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ln cap="rnd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ru-RU" sz="3500" b="1" dirty="0" smtClean="0">
                <a:ln cap="rnd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ВОЗМЕЩЕНИЕ:</a:t>
            </a:r>
          </a:p>
          <a:p>
            <a:pPr marL="4445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cs typeface="Times New Roman" pitchFamily="18" charset="0"/>
              </a:rPr>
              <a:t>не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cs typeface="Times New Roman" pitchFamily="18" charset="0"/>
              </a:rPr>
              <a:t>более </a:t>
            </a:r>
            <a:r>
              <a:rPr lang="ru-RU" sz="35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100,0 тыс. руб. 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cs typeface="Times New Roman" pitchFamily="18" charset="0"/>
              </a:rPr>
              <a:t>при условии:</a:t>
            </a:r>
          </a:p>
          <a:p>
            <a:pPr marL="4445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500" b="1" u="sng" dirty="0" err="1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софинансирования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расходов в размере 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/>
            </a:r>
            <a:b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не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менее </a:t>
            </a:r>
            <a:r>
              <a:rPr lang="ru-RU" sz="35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15 </a:t>
            </a:r>
            <a:r>
              <a:rPr lang="ru-RU" sz="35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%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от суммы 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субсидии;</a:t>
            </a:r>
          </a:p>
          <a:p>
            <a:pPr marL="4445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 наличия </a:t>
            </a:r>
            <a:r>
              <a:rPr lang="ru-RU" sz="35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обоснованных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 документально </a:t>
            </a:r>
            <a:r>
              <a:rPr lang="ru-RU" sz="35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подтвержденных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затрат, произведенных 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/>
            </a:r>
            <a:b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не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ранее </a:t>
            </a:r>
            <a:r>
              <a:rPr lang="ru-RU" sz="35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01 </a:t>
            </a:r>
            <a:r>
              <a:rPr lang="ru-RU" sz="35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января </a:t>
            </a:r>
            <a:r>
              <a:rPr lang="ru-RU" sz="35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2020 года 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</a:t>
            </a:r>
            <a: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либо </a:t>
            </a:r>
            <a:r>
              <a:rPr lang="ru-RU" sz="35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не ранее </a:t>
            </a:r>
            <a: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/>
            </a:r>
            <a:b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5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02 </a:t>
            </a:r>
            <a:r>
              <a:rPr lang="ru-RU" sz="35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июля 2019 года</a:t>
            </a:r>
            <a:r>
              <a:rPr lang="ru-RU" sz="3500" b="1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35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при приобретении </a:t>
            </a:r>
            <a:r>
              <a:rPr lang="ru-RU" sz="3500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ККТ </a:t>
            </a:r>
            <a: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в </a:t>
            </a:r>
            <a:r>
              <a:rPr lang="ru-RU" sz="35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2019 году, но не </a:t>
            </a:r>
            <a: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ранее 02 </a:t>
            </a:r>
            <a:r>
              <a:rPr lang="ru-RU" sz="35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июля 2019 года</a:t>
            </a:r>
            <a: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);</a:t>
            </a:r>
            <a:endParaRPr lang="ru-RU" sz="3500" b="1" u="sng" dirty="0" smtClean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4445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соответствия СМП </a:t>
            </a:r>
            <a:r>
              <a:rPr lang="ru-RU" sz="35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требованиям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Положения;</a:t>
            </a:r>
          </a:p>
          <a:p>
            <a:pPr marL="4445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представления установленных </a:t>
            </a:r>
            <a:r>
              <a:rPr lang="ru-RU" sz="35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документов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</a:t>
            </a:r>
            <a:endParaRPr lang="ru-RU" sz="3500" b="1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260648"/>
            <a:ext cx="648072" cy="57554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0" b="1" dirty="0" err="1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Усл</a:t>
            </a:r>
            <a:r>
              <a:rPr lang="ru-RU" sz="5000" b="1" dirty="0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/>
            </a:r>
            <a:br>
              <a:rPr lang="ru-RU" sz="5000" b="1" dirty="0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</a:br>
            <a:r>
              <a:rPr lang="ru-RU" sz="5000" b="1" dirty="0" err="1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овия</a:t>
            </a:r>
            <a:endParaRPr lang="ru-RU" sz="5000" b="1" dirty="0">
              <a:ln>
                <a:solidFill>
                  <a:srgbClr val="F66900"/>
                </a:solidFill>
              </a:ln>
              <a:solidFill>
                <a:schemeClr val="accent5">
                  <a:lumMod val="75000"/>
                </a:schemeClr>
              </a:solidFill>
              <a:latin typeface="Century Schoolbook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rgbClr val="F66900"/>
                </a:solidFill>
              </a:ln>
              <a:solidFill>
                <a:schemeClr val="accent5">
                  <a:lumMod val="75000"/>
                </a:schemeClr>
              </a:solidFill>
              <a:latin typeface="Century Schoolbook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33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3857A6B-3EA7-40EA-A6C8-5B18FC3D3838}" type="slidenum">
              <a:rPr lang="ru-RU"/>
              <a:pPr>
                <a:defRPr/>
              </a:pPr>
              <a:t>27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10592"/>
            <a:ext cx="9144000" cy="6858000"/>
          </a:xfrm>
        </p:spPr>
        <p:txBody>
          <a:bodyPr rtlCol="0">
            <a:noAutofit/>
          </a:bodyPr>
          <a:lstStyle/>
          <a:p>
            <a:pPr marL="45720" indent="0" fontAlgn="auto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ln cap="rnd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  </a:t>
            </a:r>
            <a:endParaRPr lang="ru-RU" sz="2900" b="1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501650" indent="-45720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29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осуществления</a:t>
            </a:r>
            <a:r>
              <a:rPr lang="ru-RU" sz="29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СМП </a:t>
            </a:r>
            <a:r>
              <a:rPr lang="ru-RU" sz="29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деятельности</a:t>
            </a:r>
            <a:r>
              <a:rPr lang="ru-RU" sz="29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в сфере розничной торговли в </a:t>
            </a:r>
            <a:r>
              <a:rPr lang="ru-RU" sz="29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населенных </a:t>
            </a:r>
            <a:r>
              <a:rPr lang="ru-RU" sz="29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пунктах с численностью менее </a:t>
            </a:r>
            <a:r>
              <a:rPr lang="ru-RU" sz="29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1000 </a:t>
            </a:r>
            <a:r>
              <a:rPr lang="ru-RU" sz="29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человек </a:t>
            </a:r>
            <a:r>
              <a:rPr lang="ru-RU" sz="29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постоянного </a:t>
            </a:r>
            <a:r>
              <a:rPr lang="ru-RU" sz="29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населения (</a:t>
            </a:r>
            <a:r>
              <a:rPr lang="ru-RU" sz="2900" b="1" dirty="0" smtClean="0">
                <a:ln cap="rnd">
                  <a:solidFill>
                    <a:srgbClr val="3329F7"/>
                  </a:solidFill>
                </a:ln>
                <a:solidFill>
                  <a:srgbClr val="C00000"/>
                </a:solidFill>
              </a:rPr>
              <a:t>!!!!!  </a:t>
            </a:r>
            <a:r>
              <a:rPr lang="ru-RU" sz="29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для субъектов МСП, осуществляющих торговлю продовольственными товарами или осуществляющих торговлю продовольственными и непродовольственными товарами).</a:t>
            </a:r>
          </a:p>
          <a:p>
            <a:pPr marL="501650" indent="-45720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2900" b="1" u="sng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осуществления</a:t>
            </a:r>
            <a:r>
              <a:rPr lang="ru-RU" sz="29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СМП </a:t>
            </a:r>
            <a:r>
              <a:rPr lang="ru-RU" sz="2900" b="1" u="sng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деятельности</a:t>
            </a:r>
            <a:r>
              <a:rPr lang="ru-RU" sz="29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29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в сфере розничной торговли в населенных пунктах независимо от   численности в них постоянного населения </a:t>
            </a:r>
            <a:r>
              <a:rPr lang="ru-RU" sz="29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</a:t>
            </a:r>
            <a:r>
              <a:rPr lang="ru-RU" sz="2900" b="1" dirty="0" smtClean="0">
                <a:ln>
                  <a:solidFill>
                    <a:srgbClr val="3329F7"/>
                  </a:solidFill>
                </a:ln>
                <a:solidFill>
                  <a:srgbClr val="C00000"/>
                </a:solidFill>
              </a:rPr>
              <a:t>!!!! </a:t>
            </a:r>
            <a:r>
              <a:rPr lang="ru-RU" sz="29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для </a:t>
            </a:r>
            <a:r>
              <a:rPr lang="ru-RU" sz="29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субъектов </a:t>
            </a:r>
            <a:r>
              <a:rPr lang="ru-RU" sz="29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МСП, </a:t>
            </a:r>
            <a:r>
              <a:rPr lang="ru-RU" sz="29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осуществляющих торговлю </a:t>
            </a:r>
            <a:r>
              <a:rPr lang="ru-RU" sz="29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исключительно</a:t>
            </a:r>
            <a:r>
              <a:rPr lang="ru-RU" sz="29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непродовольственными товарами).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8424" y="260648"/>
            <a:ext cx="648072" cy="57554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0" b="1" dirty="0" err="1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Усл</a:t>
            </a:r>
            <a:r>
              <a:rPr lang="ru-RU" sz="5000" b="1" dirty="0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/>
            </a:r>
            <a:br>
              <a:rPr lang="ru-RU" sz="5000" b="1" dirty="0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</a:br>
            <a:r>
              <a:rPr lang="ru-RU" sz="5000" b="1" dirty="0" err="1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овия</a:t>
            </a:r>
            <a:endParaRPr lang="ru-RU" sz="5000" b="1" dirty="0">
              <a:ln>
                <a:solidFill>
                  <a:srgbClr val="F66900"/>
                </a:solidFill>
              </a:ln>
              <a:solidFill>
                <a:schemeClr val="accent5">
                  <a:lumMod val="75000"/>
                </a:schemeClr>
              </a:solidFill>
              <a:latin typeface="Century Schoolbook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rgbClr val="F66900"/>
                </a:solidFill>
              </a:ln>
              <a:solidFill>
                <a:schemeClr val="accent5">
                  <a:lumMod val="75000"/>
                </a:schemeClr>
              </a:solidFill>
              <a:latin typeface="Century Schoolbook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EB6BD7A-F241-4CC3-A996-2BEE754888F9}" type="slidenum">
              <a:rPr lang="ru-RU"/>
              <a:pPr>
                <a:defRPr/>
              </a:pPr>
              <a:t>28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29127" y="0"/>
            <a:ext cx="9144000" cy="7245424"/>
          </a:xfrm>
        </p:spPr>
        <p:txBody>
          <a:bodyPr rtlCol="0">
            <a:noAutofit/>
          </a:bodyPr>
          <a:lstStyle/>
          <a:p>
            <a:pPr marL="45720" indent="0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СУБСИДИРУЕТСЯ:</a:t>
            </a:r>
          </a:p>
          <a:p>
            <a:pPr marL="46037" indent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 приобретение </a:t>
            </a:r>
            <a:r>
              <a:rPr lang="ru-RU" sz="28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торгового оборудования, мебели, </a:t>
            </a:r>
            <a:r>
              <a:rPr lang="ru-RU" sz="2800" b="1" u="sng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оргтехники</a:t>
            </a:r>
            <a:r>
              <a:rPr lang="ru-RU" sz="28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</a:t>
            </a:r>
          </a:p>
          <a:p>
            <a:pPr marL="46037" indent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</a:t>
            </a:r>
            <a:r>
              <a:rPr lang="ru-RU" sz="28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</a:t>
            </a:r>
            <a:r>
              <a:rPr lang="ru-RU" sz="28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приобретение</a:t>
            </a:r>
            <a:r>
              <a:rPr lang="ru-RU" sz="28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28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автомагазинов, автофургонов</a:t>
            </a:r>
            <a:r>
              <a:rPr lang="ru-RU" sz="28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, автолавок, автоцистерн, автоприцепов для осуществления развозной торговли </a:t>
            </a:r>
            <a:r>
              <a:rPr lang="ru-RU" sz="28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в отдаленных и труднодоступных населенных </a:t>
            </a:r>
            <a:r>
              <a:rPr lang="ru-RU" sz="2800" b="1" u="sng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пунктах</a:t>
            </a:r>
            <a:r>
              <a:rPr lang="ru-RU" sz="28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</a:t>
            </a:r>
            <a:endParaRPr lang="ru-RU" sz="2800" b="1" dirty="0">
              <a:ln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46037" indent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</a:t>
            </a:r>
            <a:r>
              <a:rPr lang="ru-RU" sz="28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</a:t>
            </a:r>
            <a:r>
              <a:rPr lang="ru-RU" sz="28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приобретение ККТ</a:t>
            </a:r>
            <a:r>
              <a:rPr lang="ru-RU" sz="28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, фискального накопителя; </a:t>
            </a:r>
            <a:r>
              <a:rPr lang="ru-RU" sz="28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программного обеспечения</a:t>
            </a:r>
            <a:r>
              <a:rPr lang="ru-RU" sz="28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для работы ККТ, фискального накопителя; оплата услуг (выполнение работ) по настройке ККТ; оплата услуг (выполнение работ) по модернизации ККТ</a:t>
            </a:r>
            <a:r>
              <a:rPr lang="ru-RU" sz="28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</a:t>
            </a:r>
          </a:p>
          <a:p>
            <a:pPr marL="46037" indent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оплата по </a:t>
            </a:r>
            <a:r>
              <a:rPr lang="ru-RU" sz="2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договору </a:t>
            </a:r>
            <a:r>
              <a:rPr lang="ru-RU" sz="28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 оператором фискальных данных</a:t>
            </a:r>
            <a:r>
              <a:rPr lang="ru-RU" sz="28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 </a:t>
            </a:r>
          </a:p>
          <a:p>
            <a:pPr marL="46037" indent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</a:t>
            </a:r>
            <a:r>
              <a:rPr lang="ru-RU" sz="28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оплата </a:t>
            </a:r>
            <a:r>
              <a:rPr lang="ru-RU" sz="28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услуг</a:t>
            </a:r>
            <a:r>
              <a:rPr lang="ru-RU" sz="28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в области </a:t>
            </a:r>
            <a:r>
              <a:rPr lang="ru-RU" sz="28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бухгалтерского учета</a:t>
            </a:r>
            <a:r>
              <a:rPr lang="ru-RU" sz="28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</a:t>
            </a: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3500" b="1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5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CEB6BD7A-F241-4CC3-A996-2BEE754888F9}" type="slidenum">
              <a:rPr lang="ru-RU"/>
              <a:pPr>
                <a:defRPr/>
              </a:pPr>
              <a:t>29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7245424"/>
          </a:xfrm>
        </p:spPr>
        <p:txBody>
          <a:bodyPr rtlCol="0">
            <a:noAutofit/>
          </a:bodyPr>
          <a:lstStyle/>
          <a:p>
            <a:pPr marL="45720" indent="0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9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СУБСИДИРУЕТСЯ:</a:t>
            </a:r>
          </a:p>
          <a:p>
            <a:pPr marL="46037" indent="0">
              <a:buNone/>
            </a:pPr>
            <a:r>
              <a:rPr lang="ru-RU" sz="3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</a:t>
            </a:r>
            <a:r>
              <a:rPr lang="ru-RU" sz="3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приобретение </a:t>
            </a:r>
            <a:r>
              <a:rPr lang="ru-RU" sz="30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программного обеспечения </a:t>
            </a:r>
            <a:r>
              <a:rPr lang="ru-RU" sz="3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для ведения бухгалтерского учета;</a:t>
            </a:r>
          </a:p>
          <a:p>
            <a:pPr marL="46037" indent="0">
              <a:buNone/>
            </a:pPr>
            <a:r>
              <a:rPr lang="ru-RU" sz="3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 оплата услуг по предоставлению (изготовлению) </a:t>
            </a:r>
            <a:r>
              <a:rPr lang="ru-RU" sz="30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сертификата ключа проверки электронной подписи</a:t>
            </a:r>
            <a:r>
              <a:rPr lang="ru-RU" sz="3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для участия </a:t>
            </a:r>
            <a:r>
              <a:rPr lang="ru-RU" sz="30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СМП в </a:t>
            </a:r>
            <a:r>
              <a:rPr lang="ru-RU" sz="30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аукционах (по аренде земли, по заключению договора на право размещения нестационарного торгового объекта, по заключению договора на осуществление торговой деятельности в нестационарном торговом объекте), а также оплата иных услуг по предоставлению электронной подписи.</a:t>
            </a:r>
          </a:p>
          <a:p>
            <a:pPr marL="45720" indent="0" fontAlgn="auto"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sz="27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7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4536504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0" indent="0" algn="ctr" fontAlgn="auto">
              <a:lnSpc>
                <a:spcPts val="55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7500" dirty="0" smtClean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  <a:t>Общие</a:t>
            </a:r>
            <a:br>
              <a:rPr lang="ru-RU" sz="7500" dirty="0" smtClean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</a:br>
            <a:r>
              <a:rPr lang="ru-RU" sz="7500" dirty="0" smtClean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  <a:t> </a:t>
            </a:r>
            <a:br>
              <a:rPr lang="ru-RU" sz="7500" dirty="0" smtClean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</a:br>
            <a:r>
              <a:rPr lang="ru-RU" sz="7500" dirty="0" smtClean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  <a:t>требования </a:t>
            </a:r>
            <a:br>
              <a:rPr lang="ru-RU" sz="7500" dirty="0" smtClean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</a:br>
            <a:r>
              <a:rPr lang="ru-RU" sz="7500" dirty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  <a:t/>
            </a:r>
            <a:br>
              <a:rPr lang="ru-RU" sz="7500" dirty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</a:br>
            <a:r>
              <a:rPr lang="ru-RU" sz="7500" dirty="0" smtClean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  <a:t>к субъектам  </a:t>
            </a:r>
            <a:br>
              <a:rPr lang="ru-RU" sz="7500" dirty="0" smtClean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</a:br>
            <a:r>
              <a:rPr lang="ru-RU" sz="7500" dirty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  <a:t/>
            </a:r>
            <a:br>
              <a:rPr lang="ru-RU" sz="7500" dirty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</a:br>
            <a:r>
              <a:rPr lang="ru-RU" sz="7500" dirty="0" smtClean="0">
                <a:ln cap="rnd">
                  <a:solidFill>
                    <a:srgbClr val="C00000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cs typeface="Times New Roman" pitchFamily="18" charset="0"/>
              </a:rPr>
              <a:t>МСП</a:t>
            </a:r>
            <a:endParaRPr lang="ru-RU" sz="7500" dirty="0">
              <a:ln cap="rnd">
                <a:solidFill>
                  <a:srgbClr val="C00000"/>
                </a:solidFill>
              </a:ln>
              <a:solidFill>
                <a:schemeClr val="accent6">
                  <a:lumMod val="50000"/>
                </a:schemeClr>
              </a:solidFill>
              <a:effectLst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6CCCA0A-0527-47E8-8AB5-5104215B5CC6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712968" cy="5289768"/>
          </a:xfrm>
        </p:spPr>
        <p:txBody>
          <a:bodyPr/>
          <a:lstStyle/>
          <a:p>
            <a:pPr marL="46037" indent="0" algn="just">
              <a:buNone/>
            </a:pPr>
            <a:r>
              <a:rPr lang="ru-RU" sz="3500" b="1" u="sng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Отдаленные </a:t>
            </a:r>
            <a:r>
              <a:rPr lang="ru-RU" sz="35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 труднодоступные населенные пункты </a:t>
            </a:r>
            <a:r>
              <a:rPr lang="ru-RU" sz="35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– населенные пункты Пермского муниципального района,  входящие в Перечень населенных пунктов Пермского края, относящихся к категории отдаленных и труднодоступных местностей, </a:t>
            </a:r>
            <a:r>
              <a:rPr lang="ru-RU" sz="35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в соответствии с постановлением </a:t>
            </a:r>
            <a:r>
              <a:rPr lang="ru-RU" sz="35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Правительства Пермского края от 09.02.2017 </a:t>
            </a:r>
            <a:r>
              <a:rPr lang="ru-RU" sz="35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№ 43-п.</a:t>
            </a:r>
            <a:endParaRPr lang="ru-RU" sz="3500" b="1" dirty="0">
              <a:ln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9248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 algn="ctr">
              <a:buNone/>
            </a:pPr>
            <a:r>
              <a:rPr lang="ru-RU" sz="6000" b="1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Субсидии </a:t>
            </a:r>
            <a:r>
              <a:rPr lang="ru-RU" sz="6000" b="1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для субъектов сферы </a:t>
            </a:r>
            <a:r>
              <a:rPr lang="ru-RU" sz="6000" b="1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туризма</a:t>
            </a:r>
            <a:endParaRPr lang="ru-RU" sz="6000" dirty="0">
              <a:ln cap="rnd"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95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3857A6B-3EA7-40EA-A6C8-5B18FC3D3838}" type="slidenum">
              <a:rPr lang="ru-RU"/>
              <a:pPr>
                <a:defRPr/>
              </a:pPr>
              <a:t>32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10592"/>
            <a:ext cx="9144000" cy="6858000"/>
          </a:xfrm>
        </p:spPr>
        <p:txBody>
          <a:bodyPr rtlCol="0">
            <a:noAutofit/>
          </a:bodyPr>
          <a:lstStyle/>
          <a:p>
            <a:pPr marL="4572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dirty="0" smtClean="0">
                <a:ln cap="rnd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ru-RU" sz="3500" b="1" dirty="0" smtClean="0">
                <a:ln cap="rnd">
                  <a:solidFill>
                    <a:srgbClr val="FF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ВОЗМЕЩЕНИЕ:</a:t>
            </a:r>
          </a:p>
          <a:p>
            <a:pPr marL="4445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cs typeface="Times New Roman" pitchFamily="18" charset="0"/>
              </a:rPr>
              <a:t>не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cs typeface="Times New Roman" pitchFamily="18" charset="0"/>
              </a:rPr>
              <a:t>более </a:t>
            </a:r>
            <a:r>
              <a:rPr lang="ru-RU" sz="35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100,0 тыс. руб. 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cs typeface="Times New Roman" pitchFamily="18" charset="0"/>
              </a:rPr>
              <a:t>при условии:</a:t>
            </a:r>
          </a:p>
          <a:p>
            <a:pPr marL="4445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500" b="1" u="sng" dirty="0" err="1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софинансирования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расходов в размере 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/>
            </a:r>
            <a:b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не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менее </a:t>
            </a:r>
            <a:r>
              <a:rPr lang="ru-RU" sz="35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15 </a:t>
            </a:r>
            <a:r>
              <a:rPr lang="ru-RU" sz="35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%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от суммы 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субсидии;</a:t>
            </a:r>
          </a:p>
          <a:p>
            <a:pPr marL="4445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Tx/>
              <a:buChar char="-"/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 наличия </a:t>
            </a:r>
            <a:r>
              <a:rPr lang="ru-RU" sz="35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обоснованных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 документально </a:t>
            </a:r>
            <a:r>
              <a:rPr lang="ru-RU" sz="35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подтвержденных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затрат, произведенных 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/>
            </a:r>
            <a:b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не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ранее </a:t>
            </a:r>
            <a:r>
              <a:rPr lang="ru-RU" sz="35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01 </a:t>
            </a:r>
            <a:r>
              <a:rPr lang="ru-RU" sz="35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января </a:t>
            </a:r>
            <a:r>
              <a:rPr lang="ru-RU" sz="35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2020 года 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</a:t>
            </a:r>
            <a: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либо </a:t>
            </a:r>
            <a:r>
              <a:rPr lang="ru-RU" sz="35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не ранее </a:t>
            </a:r>
            <a: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/>
            </a:r>
            <a:b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5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02 </a:t>
            </a:r>
            <a:r>
              <a:rPr lang="ru-RU" sz="3500" b="1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июля 2019 года</a:t>
            </a:r>
            <a:r>
              <a:rPr lang="ru-RU" sz="3500" b="1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35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при приобретении </a:t>
            </a:r>
            <a:r>
              <a:rPr lang="ru-RU" sz="3500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ККТ </a:t>
            </a:r>
            <a: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в </a:t>
            </a:r>
            <a:r>
              <a:rPr lang="ru-RU" sz="35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2019 году, но не </a:t>
            </a:r>
            <a: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ранее 02 </a:t>
            </a:r>
            <a:r>
              <a:rPr lang="ru-RU" sz="35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июля 2019 года</a:t>
            </a:r>
            <a:r>
              <a:rPr lang="ru-RU" sz="35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);</a:t>
            </a:r>
            <a:endParaRPr lang="ru-RU" sz="3500" b="1" u="sng" dirty="0" smtClean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4445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соответствия СМП </a:t>
            </a:r>
            <a:r>
              <a:rPr lang="ru-RU" sz="35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требованиям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5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Положения;</a:t>
            </a:r>
          </a:p>
          <a:p>
            <a:pPr marL="44450" indent="0" fontAlgn="auto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представления установленных </a:t>
            </a:r>
            <a:r>
              <a:rPr lang="ru-RU" sz="35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документов</a:t>
            </a:r>
            <a:r>
              <a:rPr lang="ru-RU" sz="35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</a:t>
            </a:r>
            <a:endParaRPr lang="ru-RU" sz="3500" b="1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8424" y="260648"/>
            <a:ext cx="648072" cy="57554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0" b="1" dirty="0" err="1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Усл</a:t>
            </a:r>
            <a:r>
              <a:rPr lang="ru-RU" sz="5000" b="1" dirty="0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/>
            </a:r>
            <a:br>
              <a:rPr lang="ru-RU" sz="5000" b="1" dirty="0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</a:br>
            <a:r>
              <a:rPr lang="ru-RU" sz="5000" b="1" dirty="0" err="1" smtClean="0">
                <a:ln>
                  <a:solidFill>
                    <a:srgbClr val="F66900"/>
                  </a:solidFill>
                </a:ln>
                <a:solidFill>
                  <a:schemeClr val="accent5">
                    <a:lumMod val="75000"/>
                  </a:schemeClr>
                </a:solidFill>
                <a:latin typeface="Century Schoolbook" pitchFamily="18" charset="0"/>
                <a:cs typeface="Times New Roman" pitchFamily="18" charset="0"/>
              </a:rPr>
              <a:t>овия</a:t>
            </a:r>
            <a:endParaRPr lang="ru-RU" sz="5000" b="1" dirty="0">
              <a:ln>
                <a:solidFill>
                  <a:srgbClr val="F66900"/>
                </a:solidFill>
              </a:ln>
              <a:solidFill>
                <a:schemeClr val="accent5">
                  <a:lumMod val="75000"/>
                </a:schemeClr>
              </a:solidFill>
              <a:latin typeface="Century Schoolbook" pitchFamily="18" charset="0"/>
              <a:cs typeface="Times New Roman" pitchFamily="18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>
                <a:solidFill>
                  <a:srgbClr val="F66900"/>
                </a:solidFill>
              </a:ln>
              <a:solidFill>
                <a:schemeClr val="accent5">
                  <a:lumMod val="75000"/>
                </a:schemeClr>
              </a:solidFill>
              <a:latin typeface="Century Schoolbook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13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640960" cy="4089608"/>
          </a:xfrm>
        </p:spPr>
        <p:txBody>
          <a:bodyPr/>
          <a:lstStyle/>
          <a:p>
            <a:pPr marL="46037" indent="0">
              <a:buNone/>
            </a:pPr>
            <a:r>
              <a:rPr lang="ru-RU" sz="3000" b="1" dirty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</a:rPr>
              <a:t>СУБСИДИРУЕТСЯ:</a:t>
            </a:r>
          </a:p>
          <a:p>
            <a:pPr marL="46037" indent="0">
              <a:buNone/>
            </a:pP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 </a:t>
            </a:r>
            <a:r>
              <a:rPr lang="ru-RU" sz="30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приобретение</a:t>
            </a: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оборудования, мебели, </a:t>
            </a:r>
            <a:r>
              <a:rPr lang="ru-RU" sz="3000" b="1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оргтехники;</a:t>
            </a:r>
            <a:endParaRPr lang="ru-RU" sz="3000" b="1" dirty="0">
              <a:ln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46037" indent="0">
              <a:buNone/>
            </a:pP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 </a:t>
            </a:r>
            <a:r>
              <a:rPr lang="ru-RU" sz="30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приобретение</a:t>
            </a: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0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ККТ</a:t>
            </a: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, фискального накопителя; программного обеспечения для работы ККТ, фискального накопителя; оплата </a:t>
            </a:r>
            <a:r>
              <a:rPr lang="ru-RU" sz="30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услуг</a:t>
            </a: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(выполнение работ) по </a:t>
            </a:r>
            <a:r>
              <a:rPr lang="ru-RU" sz="3000" b="1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настройке ККТ</a:t>
            </a: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 оплата услуг (выполнение работ) по модернизации ККТ; оплата по договору с оператором фискальных данных;</a:t>
            </a:r>
          </a:p>
          <a:p>
            <a:pPr marL="46037" indent="0">
              <a:buNone/>
            </a:pP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 оплата услуг в области бухгалтерского учета;</a:t>
            </a:r>
          </a:p>
          <a:p>
            <a:pPr marL="46037" indent="0">
              <a:buNone/>
            </a:pPr>
            <a:r>
              <a:rPr lang="ru-RU" sz="3000" b="1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 приобретение программного обеспечения для ведения бухгалтерского учета.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27616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10633"/>
            <a:ext cx="9144000" cy="1189751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marL="0" indent="0" algn="just" fontAlgn="auto">
              <a:lnSpc>
                <a:spcPts val="36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3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effectLst/>
                <a:cs typeface="Times New Roman" pitchFamily="18" charset="0"/>
              </a:rPr>
              <a:t>Документы необходимые для получения субсидии:</a:t>
            </a:r>
            <a:endParaRPr lang="ru-RU" sz="4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82976123"/>
              </p:ext>
            </p:extLst>
          </p:nvPr>
        </p:nvGraphicFramePr>
        <p:xfrm>
          <a:off x="0" y="928286"/>
          <a:ext cx="9144000" cy="58674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6278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Bef>
                          <a:spcPts val="200"/>
                        </a:spcBef>
                      </a:pPr>
                      <a:r>
                        <a:rPr lang="ru-RU" sz="25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1) </a:t>
                      </a:r>
                      <a:r>
                        <a:rPr lang="ru-RU" sz="2500" b="1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Заявка</a:t>
                      </a:r>
                      <a:r>
                        <a:rPr lang="ru-RU" sz="25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на получение субсидии</a:t>
                      </a:r>
                      <a:endParaRPr lang="ru-RU" sz="25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3329F7"/>
                        </a:solidFill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818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Bef>
                          <a:spcPts val="200"/>
                        </a:spcBef>
                      </a:pPr>
                      <a:r>
                        <a:rPr lang="ru-RU" sz="25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2) </a:t>
                      </a:r>
                      <a:r>
                        <a:rPr lang="ru-RU" sz="2500" b="1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Справки</a:t>
                      </a:r>
                      <a:r>
                        <a:rPr lang="ru-RU" sz="25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об отсутствии задолженности по налогам, сборам</a:t>
                      </a:r>
                      <a:r>
                        <a:rPr lang="ru-RU" sz="25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и т.д</a:t>
                      </a:r>
                      <a:r>
                        <a:rPr lang="ru-RU" sz="25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2500" b="1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***</a:t>
                      </a:r>
                      <a:endParaRPr lang="ru-RU" sz="25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C00000"/>
                        </a:solidFill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278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Bef>
                          <a:spcPts val="200"/>
                        </a:spcBef>
                      </a:pPr>
                      <a:r>
                        <a:rPr lang="ru-RU" sz="25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3)</a:t>
                      </a:r>
                      <a:r>
                        <a:rPr lang="ru-RU" sz="25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500" b="1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Расчет </a:t>
                      </a:r>
                      <a:r>
                        <a:rPr lang="ru-RU" sz="25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размера субсидии</a:t>
                      </a:r>
                      <a:r>
                        <a:rPr lang="ru-RU" sz="25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</a:t>
                      </a:r>
                      <a:endParaRPr lang="ru-RU" sz="25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3329F7"/>
                        </a:solidFill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774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Bef>
                          <a:spcPts val="200"/>
                        </a:spcBef>
                      </a:pPr>
                      <a:r>
                        <a:rPr lang="ru-RU" sz="25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4) Согласие на обработку </a:t>
                      </a:r>
                      <a:r>
                        <a:rPr lang="ru-RU" sz="2500" b="1" u="sng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персональны</a:t>
                      </a:r>
                      <a:r>
                        <a:rPr lang="ru-RU" sz="25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х данных</a:t>
                      </a:r>
                      <a:endParaRPr lang="ru-RU" sz="2500" b="1" u="none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3329F7"/>
                        </a:solidFill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Bef>
                          <a:spcPts val="200"/>
                        </a:spcBef>
                      </a:pPr>
                      <a:r>
                        <a:rPr lang="ru-RU" sz="2500" b="1" u="none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5) Согласие </a:t>
                      </a:r>
                      <a:r>
                        <a:rPr lang="ru-RU" sz="2500" b="1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 осуществление </a:t>
                      </a:r>
                      <a:r>
                        <a:rPr lang="ru-RU" sz="2500" b="1" u="sng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проверок</a:t>
                      </a:r>
                      <a:r>
                        <a:rPr lang="ru-RU" sz="2500" b="1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25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3329F7"/>
                        </a:solidFill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2562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Bef>
                          <a:spcPts val="200"/>
                        </a:spcBef>
                      </a:pPr>
                      <a:r>
                        <a:rPr lang="ru-RU" sz="25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6) </a:t>
                      </a:r>
                      <a:r>
                        <a:rPr lang="ru-RU" sz="2500" b="1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Сопроводительное</a:t>
                      </a:r>
                      <a:r>
                        <a:rPr lang="ru-RU" sz="25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 письмо</a:t>
                      </a:r>
                    </a:p>
                    <a:p>
                      <a:pPr>
                        <a:lnSpc>
                          <a:spcPts val="2200"/>
                        </a:lnSpc>
                        <a:spcBef>
                          <a:spcPts val="200"/>
                        </a:spcBef>
                      </a:pPr>
                      <a:r>
                        <a:rPr lang="ru-RU" sz="25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latin typeface="Century Gothic" panose="020B0502020202020204" pitchFamily="34" charset="0"/>
                          <a:cs typeface="Times New Roman" pitchFamily="18" charset="0"/>
                        </a:rPr>
                        <a:t>7) </a:t>
                      </a:r>
                      <a:r>
                        <a:rPr lang="ru-RU" sz="2500" b="1" kern="1200" dirty="0" smtClean="0">
                          <a:ln cap="rnd">
                            <a:solidFill>
                              <a:schemeClr val="tx1"/>
                            </a:solidFill>
                          </a:ln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Копия паспорта – для ИП, копии учредительных документов – для ЮЛ</a:t>
                      </a:r>
                      <a:endParaRPr lang="ru-RU" sz="2500" b="1" kern="1200" dirty="0" smtClean="0">
                        <a:ln cap="rnd">
                          <a:solidFill>
                            <a:schemeClr val="tx1"/>
                          </a:solidFill>
                        </a:ln>
                        <a:solidFill>
                          <a:srgbClr val="3329F7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Bef>
                          <a:spcPts val="200"/>
                        </a:spcBef>
                      </a:pPr>
                      <a:r>
                        <a:rPr lang="ru-RU" sz="2500" b="1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itchFamily="18" charset="0"/>
                        </a:rPr>
                        <a:t>8)</a:t>
                      </a:r>
                      <a:r>
                        <a:rPr lang="ru-RU" sz="2500" b="1" kern="1200" baseline="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itchFamily="18" charset="0"/>
                        </a:rPr>
                        <a:t> К</a:t>
                      </a:r>
                      <a:r>
                        <a:rPr lang="ru-RU" sz="2500" b="1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itchFamily="18" charset="0"/>
                        </a:rPr>
                        <a:t>опия налоговой </a:t>
                      </a:r>
                      <a:r>
                        <a:rPr lang="ru-RU" sz="2500" b="1" u="sng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itchFamily="18" charset="0"/>
                        </a:rPr>
                        <a:t>декларации</a:t>
                      </a:r>
                      <a:r>
                        <a:rPr lang="ru-RU" sz="2500" b="1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itchFamily="18" charset="0"/>
                        </a:rPr>
                        <a:t> по ЕНВД</a:t>
                      </a:r>
                      <a:endParaRPr lang="ru-RU" sz="2500" b="1" kern="1200" dirty="0" smtClean="0">
                        <a:ln cap="rnd">
                          <a:solidFill>
                            <a:schemeClr val="tx1"/>
                          </a:solidFill>
                        </a:ln>
                        <a:solidFill>
                          <a:srgbClr val="3329F7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Bef>
                          <a:spcPts val="200"/>
                        </a:spcBef>
                      </a:pPr>
                      <a:r>
                        <a:rPr lang="ru-RU" sz="2500" b="1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itchFamily="18" charset="0"/>
                        </a:rPr>
                        <a:t>9) Копии документов</a:t>
                      </a:r>
                      <a:r>
                        <a:rPr lang="ru-RU" sz="2500" b="1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подтверждающих </a:t>
                      </a:r>
                      <a:r>
                        <a:rPr lang="ru-RU" sz="2500" b="1" u="sng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фактически произведенные расходы;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500" b="1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10) Копия </a:t>
                      </a:r>
                      <a:r>
                        <a:rPr lang="ru-RU" sz="2500" b="1" u="sng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выписки</a:t>
                      </a:r>
                      <a:r>
                        <a:rPr lang="ru-RU" sz="2500" b="1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из единого государственного реестра прав на недвижимое имущество и сделок с ним на объект недвижимости, где осуществляется деятельность</a:t>
                      </a:r>
                      <a:r>
                        <a:rPr lang="ru-RU" sz="2500" b="1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***.</a:t>
                      </a:r>
                      <a:endParaRPr lang="ru-RU" sz="2500" b="1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lang="ru-RU" sz="2500" b="1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!!!!!!</a:t>
                      </a:r>
                      <a:r>
                        <a:rPr lang="ru-RU" sz="2500" b="1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 *** Если МСП не предоставляет самостоятельно документы</a:t>
                      </a:r>
                      <a:r>
                        <a:rPr lang="ru-RU" sz="2500" b="1" baseline="0" dirty="0" smtClean="0">
                          <a:ln>
                            <a:solidFill>
                              <a:schemeClr val="accent6">
                                <a:lumMod val="75000"/>
                              </a:schemeClr>
                            </a:solidFill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 (2, 10), то Уполномоченный орган запрашивает их сам!!!</a:t>
                      </a:r>
                      <a:r>
                        <a:rPr lang="ru-RU" sz="2500" b="1" kern="1200" dirty="0" smtClean="0">
                          <a:solidFill>
                            <a:srgbClr val="3329F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2500" b="1" dirty="0">
                        <a:ln cap="rnd">
                          <a:solidFill>
                            <a:schemeClr val="tx1"/>
                          </a:solidFill>
                        </a:ln>
                        <a:solidFill>
                          <a:srgbClr val="3329F7"/>
                        </a:solidFill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32E5AA9-5655-4A5C-B19D-544D871B5557}" type="slidenum">
              <a:rPr lang="ru-RU"/>
              <a:pPr>
                <a:defRPr/>
              </a:pPr>
              <a:t>34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6037" indent="0" algn="ctr">
              <a:spcBef>
                <a:spcPts val="0"/>
              </a:spcBef>
              <a:buNone/>
            </a:pPr>
            <a:r>
              <a:rPr lang="ru-RU" sz="3400" b="1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Копии документов, подтверждающих фактически произведенные расходы </a:t>
            </a:r>
            <a:endParaRPr lang="ru-RU" sz="3400" b="1" dirty="0" smtClean="0">
              <a:ln cap="rnd"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46037" indent="0" algn="ctr">
              <a:spcBef>
                <a:spcPts val="0"/>
              </a:spcBef>
              <a:buNone/>
            </a:pPr>
            <a:r>
              <a:rPr lang="ru-RU" sz="3400" b="1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(в зависимости от вида затрат)</a:t>
            </a:r>
            <a:endParaRPr lang="ru-RU" sz="3400" b="1" u="sng" dirty="0">
              <a:ln cap="rnd">
                <a:solidFill>
                  <a:srgbClr val="C00000"/>
                </a:solidFill>
              </a:ln>
              <a:solidFill>
                <a:srgbClr val="C00000"/>
              </a:solidFill>
              <a:cs typeface="Times New Roman" pitchFamily="18" charset="0"/>
            </a:endParaRPr>
          </a:p>
          <a:p>
            <a:pPr marL="46037" indent="0" algn="just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9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</a:t>
            </a:r>
            <a: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копии </a:t>
            </a:r>
            <a:r>
              <a:rPr lang="ru-RU" sz="33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договора(</a:t>
            </a:r>
            <a:r>
              <a:rPr lang="ru-RU" sz="3300" u="sng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3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</a:t>
            </a:r>
            <a:r>
              <a:rPr lang="ru-RU" sz="33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купли-продажи и (или) копии договора(</a:t>
            </a:r>
            <a:r>
              <a:rPr lang="ru-RU" sz="3300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3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поставки </a:t>
            </a:r>
            <a: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товаров;</a:t>
            </a:r>
            <a:endParaRPr lang="ru-RU" sz="3300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46037" indent="0" algn="just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копии </a:t>
            </a:r>
            <a:r>
              <a:rPr lang="ru-RU" sz="33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товарных накладных </a:t>
            </a:r>
            <a:r>
              <a:rPr lang="ru-RU" sz="33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 (или) копии универсального передаточного акта, и (или) копии товарно-транспортных накладных, и (или) копии </a:t>
            </a:r>
            <a: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счета-фактуры;</a:t>
            </a:r>
            <a:endParaRPr lang="ru-RU" sz="3300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46037" indent="0" algn="just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копии </a:t>
            </a:r>
            <a:r>
              <a:rPr lang="ru-RU" sz="3300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акта(</a:t>
            </a:r>
            <a:r>
              <a:rPr lang="ru-RU" sz="3300" u="sng" dirty="0" err="1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300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приема-передачи </a:t>
            </a:r>
            <a: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оборудования,  ККТ, прав на   </a:t>
            </a:r>
            <a:b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программное обеспечение (акт(</a:t>
            </a:r>
            <a:r>
              <a:rPr lang="ru-RU" sz="3300" dirty="0" err="1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</a:t>
            </a:r>
            <a:b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3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приема-передачи программного обеспечения  (программного продукта);</a:t>
            </a:r>
          </a:p>
          <a:p>
            <a:pPr marL="46037" indent="0">
              <a:buNone/>
            </a:pPr>
            <a:endParaRPr lang="ru-RU" sz="2700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0119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6037" indent="0" algn="just">
              <a:lnSpc>
                <a:spcPts val="3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ru-RU" sz="31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копии </a:t>
            </a:r>
            <a:r>
              <a:rPr lang="ru-RU" sz="31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договора(</a:t>
            </a:r>
            <a:r>
              <a:rPr lang="ru-RU" sz="3100" u="sng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1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</a:t>
            </a:r>
            <a:r>
              <a:rPr lang="ru-RU" sz="31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подряда (договора(</a:t>
            </a:r>
            <a:r>
              <a:rPr lang="ru-RU" sz="3100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1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по оказанию услуг (выполнению работ) по настройке ККТ, по модернизации </a:t>
            </a:r>
            <a:r>
              <a:rPr lang="ru-RU" sz="31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ККТ; </a:t>
            </a:r>
            <a:endParaRPr lang="ru-RU" sz="3100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pPr marL="46037" indent="0" algn="just">
              <a:lnSpc>
                <a:spcPts val="3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ru-RU" sz="31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</a:t>
            </a:r>
            <a:r>
              <a:rPr lang="ru-RU" sz="31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копии </a:t>
            </a:r>
            <a:r>
              <a:rPr lang="ru-RU" sz="31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акта(</a:t>
            </a:r>
            <a:r>
              <a:rPr lang="ru-RU" sz="3100" u="sng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1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 </a:t>
            </a:r>
            <a:r>
              <a:rPr lang="ru-RU" sz="3100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приема-передачи </a:t>
            </a:r>
            <a:r>
              <a:rPr lang="ru-RU" sz="31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оказанных услуг (выполненных работ) по настройке ККТ, по модернизации ККТ, </a:t>
            </a:r>
            <a:r>
              <a:rPr lang="ru-RU" sz="31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оказанных услуг в области бухгалтерского учета;</a:t>
            </a:r>
          </a:p>
          <a:p>
            <a:pPr marL="46037" indent="0" algn="just">
              <a:lnSpc>
                <a:spcPts val="3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ru-RU" sz="31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копии </a:t>
            </a:r>
            <a:r>
              <a:rPr lang="ru-RU" sz="31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договора(</a:t>
            </a:r>
            <a:r>
              <a:rPr lang="ru-RU" sz="3100" u="sng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1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</a:t>
            </a:r>
            <a:r>
              <a:rPr lang="ru-RU" sz="31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1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 оператором фискальных </a:t>
            </a:r>
            <a:r>
              <a:rPr lang="ru-RU" sz="31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данных (договора(</a:t>
            </a:r>
            <a:r>
              <a:rPr lang="ru-RU" sz="3100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1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на обработку фискальных данных</a:t>
            </a:r>
            <a:r>
              <a:rPr lang="ru-RU" sz="31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), по </a:t>
            </a:r>
            <a:r>
              <a:rPr lang="ru-RU" sz="31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оказанию услуг в области </a:t>
            </a:r>
            <a:r>
              <a:rPr lang="ru-RU" sz="31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бухгалтерского учета</a:t>
            </a:r>
            <a:r>
              <a:rPr lang="ru-RU" sz="31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</a:t>
            </a:r>
          </a:p>
          <a:p>
            <a:pPr marL="46037" indent="0" algn="just">
              <a:lnSpc>
                <a:spcPts val="3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lang="ru-RU" sz="2700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7025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6037" indent="0" algn="just">
              <a:buNone/>
            </a:pPr>
            <a: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копии </a:t>
            </a:r>
            <a:r>
              <a:rPr lang="ru-RU" sz="32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договора(</a:t>
            </a:r>
            <a:r>
              <a:rPr lang="ru-RU" sz="3200" u="sng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2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на услуги по обеспечению средств электронной подписи (договора(</a:t>
            </a:r>
            <a:r>
              <a:rPr lang="ru-RU" sz="3200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на услуги по предоставлению (изготовлению) </a:t>
            </a:r>
            <a:r>
              <a:rPr lang="ru-RU" sz="32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сертификата ключа 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проверки электронной подписи);</a:t>
            </a:r>
          </a:p>
          <a:p>
            <a:pPr marL="46037" indent="0" algn="just">
              <a:buNone/>
            </a:pPr>
            <a: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- копии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</a:t>
            </a:r>
            <a:r>
              <a:rPr lang="ru-RU" sz="32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акта(</a:t>
            </a:r>
            <a:r>
              <a:rPr lang="ru-RU" sz="3200" u="sng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200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</a:t>
            </a:r>
            <a:r>
              <a:rPr lang="ru-RU" sz="3200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приема-передачи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 </a:t>
            </a:r>
            <a: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/>
            </a:r>
            <a:b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сертификата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 </a:t>
            </a:r>
            <a: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ключа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 проверки </a:t>
            </a:r>
            <a: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/>
            </a:r>
            <a:b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электронной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</a:t>
            </a:r>
            <a: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подписи 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(акта(</a:t>
            </a:r>
            <a:r>
              <a:rPr lang="ru-RU" sz="3200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установки средства электронной подписи, акта(</a:t>
            </a:r>
            <a:r>
              <a:rPr lang="ru-RU" sz="3200" dirty="0" err="1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ов</a:t>
            </a:r>
            <a:r>
              <a:rPr lang="ru-RU" sz="3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  выдачи и сопровождения сертификата ключа проверки электронной подписи</a:t>
            </a:r>
            <a:r>
              <a:rPr lang="ru-RU" sz="3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).</a:t>
            </a:r>
            <a:endParaRPr lang="ru-RU" sz="3200" dirty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9962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 txBox="1">
            <a:spLocks noGrp="1"/>
          </p:cNvSpPr>
          <p:nvPr/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tx1">
                  <a:lumMod val="50000"/>
                  <a:lumOff val="50000"/>
                </a:schemeClr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3" name="Номер слайда 2"/>
          <p:cNvSpPr txBox="1">
            <a:spLocks noGrp="1"/>
          </p:cNvSpPr>
          <p:nvPr/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0441DCD-2CAE-45EF-83B1-D0E30C50BA42}" type="slidenum">
              <a:rPr lang="ru-RU" sz="1200" b="1">
                <a:solidFill>
                  <a:schemeClr val="tx1">
                    <a:lumMod val="50000"/>
                    <a:lumOff val="50000"/>
                  </a:schemeClr>
                </a:solidFill>
                <a:latin typeface="Century Schoolbook" pitchFamily="18" charset="0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38</a:t>
            </a:fld>
            <a:endParaRPr lang="ru-RU" sz="1200" b="1" dirty="0">
              <a:solidFill>
                <a:schemeClr val="tx1">
                  <a:lumMod val="50000"/>
                  <a:lumOff val="50000"/>
                </a:schemeClr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  <a:noFill/>
        </p:spPr>
        <p:txBody>
          <a:bodyPr rtlCol="0">
            <a:noAutofit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b="1" u="sng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Для всех видов </a:t>
            </a:r>
            <a:r>
              <a:rPr lang="ru-RU" sz="3500" b="1" u="sng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затрат:</a:t>
            </a:r>
          </a:p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u="sng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Заверенные</a:t>
            </a:r>
            <a:r>
              <a:rPr lang="ru-RU" sz="35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500" u="sng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кредитной организацией </a:t>
            </a:r>
            <a:r>
              <a:rPr lang="ru-RU" sz="3500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копии платежных поручений, подтверждающих оплату по </a:t>
            </a:r>
            <a:r>
              <a:rPr lang="ru-RU" sz="3500" u="sng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безналичному</a:t>
            </a:r>
            <a:r>
              <a:rPr lang="ru-RU" sz="3500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 расчету </a:t>
            </a:r>
            <a:r>
              <a:rPr lang="ru-RU" sz="35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СМП произведенные расходы, </a:t>
            </a:r>
            <a:r>
              <a:rPr lang="ru-RU" sz="3500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или копии квитанций к приходно-кассовым ордерам с приложением кассовых чеков ККТ, </a:t>
            </a:r>
            <a:r>
              <a:rPr lang="ru-RU" sz="3500" u="sng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заверенные</a:t>
            </a:r>
            <a:r>
              <a:rPr lang="ru-RU" sz="3500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 соответственно продавцом, исполнителем</a:t>
            </a:r>
            <a:r>
              <a:rPr lang="ru-RU" sz="35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3500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– в случае оплаты </a:t>
            </a:r>
            <a:r>
              <a:rPr lang="ru-RU" sz="3500" u="sng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за наличный</a:t>
            </a:r>
            <a:r>
              <a:rPr lang="ru-RU" sz="3500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 расчет.</a:t>
            </a:r>
          </a:p>
          <a:p>
            <a:pPr marL="45720" indent="0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3500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7359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ъект 2"/>
          <p:cNvSpPr>
            <a:spLocks noGrp="1"/>
          </p:cNvSpPr>
          <p:nvPr>
            <p:ph sz="quarter" idx="13"/>
          </p:nvPr>
        </p:nvSpPr>
        <p:spPr>
          <a:xfrm>
            <a:off x="0" y="731838"/>
            <a:ext cx="9144000" cy="4929187"/>
          </a:xfrm>
        </p:spPr>
        <p:txBody>
          <a:bodyPr/>
          <a:lstStyle/>
          <a:p>
            <a:pPr marL="44450" indent="0" algn="ctr">
              <a:buNone/>
            </a:pPr>
            <a:r>
              <a:rPr lang="ru-RU" sz="4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В </a:t>
            </a:r>
            <a:r>
              <a:rPr lang="ru-RU" sz="4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случае, если </a:t>
            </a:r>
            <a:r>
              <a:rPr lang="ru-RU" sz="4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СМП по </a:t>
            </a:r>
            <a:r>
              <a:rPr lang="ru-RU" sz="4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состоянию на 31.12.2019 года осуществлял </a:t>
            </a:r>
            <a:r>
              <a:rPr lang="ru-RU" sz="4200" u="sng" dirty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одновременно</a:t>
            </a:r>
            <a:r>
              <a:rPr lang="ru-RU" sz="4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деятельность в сфере оказания бытовых услуг и в сфере розничной торговли, </a:t>
            </a:r>
            <a:r>
              <a:rPr lang="ru-RU" sz="4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 сфере туризма, то </a:t>
            </a:r>
            <a:r>
              <a:rPr lang="ru-RU" sz="4200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ему могут быть одновременно предоставлены </a:t>
            </a:r>
            <a:r>
              <a:rPr lang="ru-RU" sz="4200" u="sng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три субсидии</a:t>
            </a:r>
            <a:r>
              <a:rPr lang="ru-RU" sz="4200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.</a:t>
            </a:r>
            <a:endParaRPr lang="en-US" sz="4200" b="1" dirty="0" smtClean="0">
              <a:ln cap="rnd"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9CCB03B9-2543-49E7-BC4F-E03CDF9B7A64}" type="slidenum">
              <a:rPr lang="ru-RU"/>
              <a:pPr>
                <a:defRPr/>
              </a:pPr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1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12778"/>
            <a:ext cx="9035480" cy="6453336"/>
          </a:xfrm>
          <a:noFill/>
          <a:ln cap="rnd"/>
        </p:spPr>
        <p:txBody>
          <a:bodyPr rtlCol="0">
            <a:noAutofit/>
          </a:bodyPr>
          <a:lstStyle/>
          <a:p>
            <a:pPr marL="0" indent="0" fontAlgn="auto">
              <a:lnSpc>
                <a:spcPts val="34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87313" algn="l"/>
              </a:tabLst>
              <a:defRPr/>
            </a:pPr>
            <a:r>
              <a:rPr lang="ru-RU" sz="3000" b="1" dirty="0" smtClean="0">
                <a:ln cap="rnd">
                  <a:solidFill>
                    <a:srgbClr val="3329F7"/>
                  </a:solidFill>
                </a:ln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1. </a:t>
            </a:r>
            <a:r>
              <a:rPr lang="ru-RU" sz="3000" b="1" dirty="0" smtClean="0">
                <a:ln w="12700" cap="rnd">
                  <a:solidFill>
                    <a:srgbClr val="3329F7"/>
                  </a:solidFill>
                </a:ln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Соответствие требованиям ФЗ «О развитии малого и среднего предпринимательства в РФ».</a:t>
            </a:r>
          </a:p>
          <a:p>
            <a:pPr marL="0" indent="0" fontAlgn="auto">
              <a:lnSpc>
                <a:spcPts val="34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87313" algn="l"/>
              </a:tabLst>
              <a:defRPr/>
            </a:pPr>
            <a:r>
              <a:rPr lang="ru-RU" sz="3000" dirty="0" smtClean="0">
                <a:ln w="12700" cap="rnd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Субъекты - </a:t>
            </a:r>
            <a:r>
              <a:rPr lang="ru-RU" sz="3000" dirty="0" smtClean="0">
                <a:ln w="12700" cap="rnd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хозяйственные общества, товарищества, партнерства</a:t>
            </a:r>
            <a:r>
              <a:rPr lang="ru-RU" sz="3000" dirty="0">
                <a:ln w="12700" cap="rnd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, производственные </a:t>
            </a:r>
            <a:r>
              <a:rPr lang="ru-RU" sz="3000" dirty="0" smtClean="0">
                <a:ln w="12700" cap="rnd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и </a:t>
            </a:r>
            <a:r>
              <a:rPr lang="ru-RU" sz="3000" dirty="0">
                <a:ln w="12700" cap="rnd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потребительские </a:t>
            </a:r>
            <a:r>
              <a:rPr lang="ru-RU" sz="3000" dirty="0">
                <a:ln w="12700" cap="rnd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/>
                </a:solidFill>
              </a:rPr>
              <a:t>кооперативы, </a:t>
            </a:r>
            <a:r>
              <a:rPr lang="ru-RU" sz="3000" dirty="0" smtClean="0">
                <a:ln w="12700" cap="rnd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/>
                </a:solidFill>
              </a:rPr>
              <a:t>КФХ и ИП, отвечающие определенным условиям, в </a:t>
            </a:r>
            <a:r>
              <a:rPr lang="ru-RU" sz="3000" dirty="0" err="1" smtClean="0">
                <a:ln w="12700" cap="rnd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/>
                </a:solidFill>
              </a:rPr>
              <a:t>т.ч</a:t>
            </a:r>
            <a:r>
              <a:rPr lang="ru-RU" sz="3000" dirty="0" smtClean="0">
                <a:ln w="12700" cap="rnd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/>
                </a:solidFill>
              </a:rPr>
              <a:t>. по выручке и среднесписочной численности:</a:t>
            </a:r>
          </a:p>
          <a:p>
            <a:pPr marL="0" indent="0" fontAlgn="auto">
              <a:lnSpc>
                <a:spcPts val="34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endParaRPr lang="ru-RU" dirty="0" smtClean="0"/>
          </a:p>
          <a:p>
            <a:pPr marL="0" indent="0" fontAlgn="auto">
              <a:lnSpc>
                <a:spcPts val="34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endParaRPr lang="ru-RU" dirty="0"/>
          </a:p>
          <a:p>
            <a:pPr marL="0" indent="0" fontAlgn="auto">
              <a:lnSpc>
                <a:spcPts val="34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endParaRPr lang="ru-RU" dirty="0" smtClean="0"/>
          </a:p>
          <a:p>
            <a:pPr marL="0" indent="0" fontAlgn="auto">
              <a:lnSpc>
                <a:spcPts val="34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endParaRPr lang="ru-RU" dirty="0"/>
          </a:p>
          <a:p>
            <a:pPr marL="0" indent="0" fontAlgn="auto">
              <a:lnSpc>
                <a:spcPts val="34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endParaRPr lang="ru-RU" dirty="0" smtClean="0"/>
          </a:p>
          <a:p>
            <a:pPr mar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000" b="1" dirty="0" smtClean="0">
                <a:solidFill>
                  <a:schemeClr val="tx1"/>
                </a:solidFill>
              </a:rPr>
              <a:t>сведения </a:t>
            </a:r>
            <a:r>
              <a:rPr lang="ru-RU" sz="3000" b="1" dirty="0">
                <a:solidFill>
                  <a:schemeClr val="tx1"/>
                </a:solidFill>
              </a:rPr>
              <a:t>о которых внесены в единый реестр субъектов </a:t>
            </a:r>
            <a:r>
              <a:rPr lang="ru-RU" sz="3000" b="1" dirty="0" smtClean="0">
                <a:solidFill>
                  <a:schemeClr val="tx1"/>
                </a:solidFill>
              </a:rPr>
              <a:t>МСП.</a:t>
            </a:r>
          </a:p>
          <a:p>
            <a:pPr mar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r>
              <a:rPr lang="ru-RU" sz="3200" dirty="0">
                <a:ln w="12700" cap="flat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ПРОВЕРЯЕТСЯ! </a:t>
            </a:r>
            <a:r>
              <a:rPr lang="ru-RU" sz="3200" dirty="0">
                <a:ln w="12700" cap="flat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По реестру </a:t>
            </a:r>
            <a:r>
              <a:rPr lang="ru-RU" sz="3200" dirty="0" smtClean="0">
                <a:ln w="12700" cap="flat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МСП</a:t>
            </a:r>
            <a:r>
              <a:rPr lang="ru-RU" sz="4800" dirty="0" smtClean="0">
                <a:ln w="12700" cap="flat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!</a:t>
            </a:r>
            <a:r>
              <a:rPr lang="ru-RU" sz="4800" dirty="0" smtClean="0">
                <a:ln w="12700" cap="flat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ru-RU" sz="4800" dirty="0">
              <a:ln w="12700" cap="flat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just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tabLst>
                <a:tab pos="87313" algn="l"/>
              </a:tabLst>
              <a:defRPr/>
            </a:pPr>
            <a:endParaRPr lang="ru-RU" sz="3000" b="1" dirty="0">
              <a:solidFill>
                <a:schemeClr val="tx1"/>
              </a:solidFill>
            </a:endParaRPr>
          </a:p>
          <a:p>
            <a:pPr marL="0" indent="0" fontAlgn="auto">
              <a:lnSpc>
                <a:spcPts val="34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87313" algn="l"/>
              </a:tabLst>
              <a:defRPr/>
            </a:pPr>
            <a:endParaRPr lang="ru-RU" sz="3600" b="1" dirty="0" smtClean="0"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rgbClr val="FF0000"/>
              </a:solidFill>
            </a:endParaRPr>
          </a:p>
          <a:p>
            <a:pPr marL="0" indent="0" fontAlgn="auto">
              <a:lnSpc>
                <a:spcPts val="34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87313" algn="l"/>
              </a:tabLst>
              <a:defRPr/>
            </a:pPr>
            <a:r>
              <a:rPr lang="ru-RU" sz="3500" dirty="0" smtClean="0">
                <a:ln w="12700" cap="flat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ru-RU" sz="3500" dirty="0" smtClean="0">
                <a:ln w="12700" cap="flat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C00000"/>
                </a:solidFill>
                <a:cs typeface="Times New Roman" pitchFamily="18" charset="0"/>
              </a:rPr>
            </a:br>
            <a:endParaRPr lang="ru-RU" sz="5000" dirty="0" smtClean="0">
              <a:ln w="12700" cap="flat"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/>
              </a:solidFill>
              <a:cs typeface="Times New Roman" pitchFamily="18" charset="0"/>
            </a:endParaRPr>
          </a:p>
          <a:p>
            <a:pPr marL="457200" indent="-457200" fontAlgn="auto">
              <a:lnSpc>
                <a:spcPts val="3000"/>
              </a:lnSpc>
              <a:spcBef>
                <a:spcPts val="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Tx/>
              <a:buChar char="-"/>
              <a:tabLst>
                <a:tab pos="87313" algn="l"/>
              </a:tabLst>
              <a:defRPr/>
            </a:pPr>
            <a:endParaRPr lang="ru-RU" sz="3500" dirty="0" smtClean="0">
              <a:ln w="12700">
                <a:solidFill>
                  <a:schemeClr val="tx1"/>
                </a:solidFill>
              </a:ln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885376"/>
              </p:ext>
            </p:extLst>
          </p:nvPr>
        </p:nvGraphicFramePr>
        <p:xfrm>
          <a:off x="1714113" y="3140968"/>
          <a:ext cx="7308304" cy="24948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04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3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5836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По </a:t>
                      </a:r>
                      <a:r>
                        <a:rPr lang="ru-RU" sz="2100" b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численности</a:t>
                      </a:r>
                      <a:r>
                        <a:rPr lang="ru-RU" sz="210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ru-RU" sz="210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чел</a:t>
                      </a:r>
                      <a:r>
                        <a:rPr lang="ru-RU" sz="210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Schoolbook" pitchFamily="18" charset="0"/>
                          <a:cs typeface="Times New Roman" pitchFamily="18" charset="0"/>
                        </a:rPr>
                        <a:t>.</a:t>
                      </a:r>
                      <a:endParaRPr lang="ru-RU" sz="2100" dirty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Schoolbook" pitchFamily="18" charset="0"/>
                          <a:cs typeface="Times New Roman" pitchFamily="18" charset="0"/>
                        </a:rPr>
                        <a:t>По выручке, </a:t>
                      </a:r>
                    </a:p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Schoolbook" pitchFamily="18" charset="0"/>
                          <a:cs typeface="Times New Roman" pitchFamily="18" charset="0"/>
                        </a:rPr>
                        <a:t>млн.</a:t>
                      </a:r>
                      <a:r>
                        <a:rPr lang="ru-RU" sz="2100" baseline="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Schoolbook" pitchFamily="18" charset="0"/>
                          <a:cs typeface="Times New Roman" pitchFamily="18" charset="0"/>
                        </a:rPr>
                        <a:t> руб.</a:t>
                      </a:r>
                      <a:endParaRPr lang="ru-RU" sz="2100" dirty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786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Schoolbook" pitchFamily="18" charset="0"/>
                          <a:cs typeface="Times New Roman" pitchFamily="18" charset="0"/>
                        </a:rPr>
                        <a:t>не более 15 (микро)</a:t>
                      </a:r>
                      <a:endParaRPr lang="ru-RU" sz="2100" dirty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Schoolbook" pitchFamily="18" charset="0"/>
                          <a:cs typeface="Times New Roman" pitchFamily="18" charset="0"/>
                        </a:rPr>
                        <a:t>120</a:t>
                      </a:r>
                      <a:endParaRPr lang="ru-RU" sz="2100" dirty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786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Schoolbook" pitchFamily="18" charset="0"/>
                          <a:cs typeface="Times New Roman" pitchFamily="18" charset="0"/>
                        </a:rPr>
                        <a:t>не более 100 (малые)</a:t>
                      </a:r>
                      <a:endParaRPr lang="ru-RU" sz="2100" dirty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Schoolbook" pitchFamily="18" charset="0"/>
                          <a:cs typeface="Times New Roman" pitchFamily="18" charset="0"/>
                        </a:rPr>
                        <a:t>800</a:t>
                      </a:r>
                      <a:endParaRPr lang="ru-RU" sz="2100" dirty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86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Schoolbook" pitchFamily="18" charset="0"/>
                          <a:cs typeface="Times New Roman" pitchFamily="18" charset="0"/>
                        </a:rPr>
                        <a:t>не более 250 (средние)</a:t>
                      </a:r>
                      <a:endParaRPr lang="ru-RU" sz="2100" dirty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>
                          <a:ln>
                            <a:solidFill>
                              <a:schemeClr val="accent1">
                                <a:lumMod val="75000"/>
                              </a:schemeClr>
                            </a:solidFill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Schoolbook" pitchFamily="18" charset="0"/>
                          <a:cs typeface="Times New Roman" pitchFamily="18" charset="0"/>
                        </a:rPr>
                        <a:t>2 млрд. руб.</a:t>
                      </a:r>
                      <a:endParaRPr lang="ru-RU" sz="2100" dirty="0">
                        <a:ln>
                          <a:solidFill>
                            <a:schemeClr val="accent1">
                              <a:lumMod val="7500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3C34CE9-98E8-4082-B02D-83B423AA3097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968AEC4-D7F6-4167-B332-5DB94DA3D5B3}" type="slidenum">
              <a:rPr lang="ru-RU"/>
              <a:pPr>
                <a:defRPr/>
              </a:pPr>
              <a:t>40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7101408"/>
          </a:xfrm>
        </p:spPr>
        <p:txBody>
          <a:bodyPr rtlCol="0">
            <a:normAutofit fontScale="70000" lnSpcReduction="2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0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ВЗАИМООТНОШЕНИЯ ПОЛУЧАТЕЛЯ СУБСИДИИ И УПОЛНОМОЧЕННОГО ОРГАНА</a:t>
            </a:r>
          </a:p>
          <a:p>
            <a:pPr marL="0" indent="0" algn="just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1.</a:t>
            </a: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Единожды сдача </a:t>
            </a:r>
            <a:r>
              <a:rPr lang="ru-RU" sz="4000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отчета</a:t>
            </a: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</a:t>
            </a:r>
          </a:p>
          <a:p>
            <a:pPr marL="0" indent="0" algn="just" fontAlgn="auto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2. </a:t>
            </a:r>
            <a:r>
              <a:rPr lang="ru-RU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Пр</a:t>
            </a:r>
            <a:r>
              <a:rPr lang="ru-RU" sz="4000" u="sng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оверка</a:t>
            </a:r>
            <a:r>
              <a:rPr lang="ru-RU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целей, условий предоставления субсидий, в том числе:</a:t>
            </a:r>
          </a:p>
          <a:p>
            <a:pPr marL="0" indent="0" algn="just" fontAlgn="auto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4000" u="sng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с выездом на место:</a:t>
            </a:r>
          </a:p>
          <a:p>
            <a:pPr marL="342900" indent="-342900" algn="just" fontAlgn="auto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Проверка наличия оборудования, мебели, оргтехники и т.п.;</a:t>
            </a:r>
          </a:p>
          <a:p>
            <a:pPr marL="342900" indent="-342900" algn="just" fontAlgn="auto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Проверка осуществления деятельности;</a:t>
            </a:r>
          </a:p>
          <a:p>
            <a:pPr marL="0" indent="0" algn="just" fontAlgn="auto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4000" u="sng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документально:</a:t>
            </a:r>
          </a:p>
          <a:p>
            <a:pPr marL="342900" indent="-342900" algn="just" fontAlgn="auto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Проверка отсутствия задолженности перед бюджетом и внебюджетными фондами (межведомственные запросы);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4000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Результат</a:t>
            </a:r>
            <a:r>
              <a:rPr lang="ru-RU" sz="4000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</a:rPr>
              <a:t>:</a:t>
            </a:r>
            <a:r>
              <a:rPr lang="ru-RU" sz="4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в случае выявления нарушение целей, условий предоставления субсидий – !!!!!</a:t>
            </a:r>
            <a:r>
              <a:rPr lang="ru-RU" sz="4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возврат субсидии.</a:t>
            </a:r>
          </a:p>
        </p:txBody>
      </p:sp>
    </p:spTree>
    <p:extLst>
      <p:ext uri="{BB962C8B-B14F-4D97-AF65-F5344CB8AC3E}">
        <p14:creationId xmlns:p14="http://schemas.microsoft.com/office/powerpoint/2010/main" val="5244323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4DEB399-6217-457E-90E1-563BE68E2C05}" type="slidenum">
              <a:rPr lang="ru-RU"/>
              <a:pPr>
                <a:defRPr/>
              </a:pPr>
              <a:t>41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35496" y="0"/>
            <a:ext cx="9108504" cy="6858000"/>
          </a:xfrm>
        </p:spPr>
        <p:txBody>
          <a:bodyPr rtlCol="0">
            <a:normAutofit fontScale="92500" lnSpcReduction="20000"/>
          </a:bodyPr>
          <a:lstStyle/>
          <a:p>
            <a:pPr marL="45720" indent="0" algn="ctr" fontAlgn="auto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Перечень выявляемых замечаний при сдаче  документов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1.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заявке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: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а)  информация 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не соответствует 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выписке ЕГРЮЛ или ЕГРИП, подлинникам документов;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б)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неправильн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 названа субсидия;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в)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ошибки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в названиях оборудования и т.д., их стоимости;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г) наличие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пустых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граф.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2.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Не заверены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копии всех документов.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3.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Не пронумерованы 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листы.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4. Не представлены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подлинники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документов.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5.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Не весь 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пакет документов представлен.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6. Наличие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исправлений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в документах.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7. Отсутствие 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доверенности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у представителя СМП, сдающего документы и т.д.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Результат</a:t>
            </a:r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</a:rPr>
              <a:t>:</a:t>
            </a:r>
            <a:r>
              <a:rPr lang="ru-RU" sz="3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отказ в приеме документов.</a:t>
            </a:r>
          </a:p>
          <a:p>
            <a:pPr marL="45720" indent="0" algn="just" fontAlgn="auto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236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037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42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674345"/>
            <a:ext cx="75608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entury Schoolbook" pitchFamily="18" charset="0"/>
              </a:rPr>
              <a:t>СРОК СДАЧИ ДОКУМЕНТОВ </a:t>
            </a:r>
            <a:r>
              <a:rPr lang="ru-RU" sz="40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entury Schoolbook" pitchFamily="18" charset="0"/>
              </a:rPr>
              <a:t>НА Отбор 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entury Schoolbook" pitchFamily="18" charset="0"/>
              </a:rPr>
              <a:t>с 17 августа 2020 по 28 августа 2020</a:t>
            </a:r>
            <a:endParaRPr lang="ru-RU" sz="4000" dirty="0">
              <a:ln>
                <a:solidFill>
                  <a:schemeClr val="tx1"/>
                </a:solidFill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9047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ъект 2"/>
          <p:cNvSpPr>
            <a:spLocks noGrp="1"/>
          </p:cNvSpPr>
          <p:nvPr>
            <p:ph sz="quarter" idx="13"/>
          </p:nvPr>
        </p:nvSpPr>
        <p:spPr>
          <a:xfrm>
            <a:off x="0" y="731838"/>
            <a:ext cx="9144000" cy="4929187"/>
          </a:xfrm>
        </p:spPr>
        <p:txBody>
          <a:bodyPr/>
          <a:lstStyle/>
          <a:p>
            <a:pPr marL="44450" indent="0" algn="ctr">
              <a:buFont typeface="Georgia" pitchFamily="18" charset="0"/>
              <a:buNone/>
            </a:pPr>
            <a:endParaRPr lang="en-US" sz="4000" b="1" dirty="0" smtClean="0">
              <a:solidFill>
                <a:srgbClr val="C0000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endParaRPr lang="en-US" sz="4000" b="1" dirty="0" smtClean="0">
              <a:solidFill>
                <a:srgbClr val="C00000"/>
              </a:solidFill>
            </a:endParaRPr>
          </a:p>
          <a:p>
            <a:pPr marL="44450" indent="0" algn="ctr">
              <a:buFont typeface="Georgia" pitchFamily="18" charset="0"/>
              <a:buNone/>
            </a:pPr>
            <a:r>
              <a:rPr lang="ru-RU" sz="4500" b="1" dirty="0" smtClean="0">
                <a:solidFill>
                  <a:srgbClr val="C00000"/>
                </a:solidFill>
              </a:rPr>
              <a:t>СПАСИБО ЗА ВНИМАНИЕ!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9CCB03B9-2543-49E7-BC4F-E03CDF9B7A64}" type="slidenum">
              <a:rPr lang="ru-RU"/>
              <a:pPr>
                <a:defRPr/>
              </a:pPr>
              <a:t>43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5400"/>
            <a:ext cx="117729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7900" y="3086100"/>
            <a:ext cx="4248150" cy="2428875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396536" cy="3140968"/>
          </a:xfrm>
        </p:spPr>
        <p:txBody>
          <a:bodyPr rtlCol="0">
            <a:noAutofit/>
          </a:bodyPr>
          <a:lstStyle/>
          <a:p>
            <a:pPr marL="45720" indent="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b="1" dirty="0" smtClean="0">
                <a:ln cap="rnd">
                  <a:solidFill>
                    <a:srgbClr val="C00000"/>
                  </a:solidFill>
                </a:ln>
                <a:solidFill>
                  <a:schemeClr val="accent6"/>
                </a:solidFill>
              </a:rPr>
              <a:t>ВАЖНО!  </a:t>
            </a:r>
            <a:r>
              <a:rPr lang="ru-RU" sz="35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Проверить организацию в </a:t>
            </a:r>
            <a:r>
              <a:rPr lang="ru-RU" sz="3500" b="1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Едином реестре</a:t>
            </a:r>
            <a:r>
              <a:rPr lang="ru-RU" sz="3500" b="1" dirty="0" smtClean="0">
                <a:ln cap="rnd">
                  <a:solidFill>
                    <a:srgbClr val="C0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500" b="1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СМСП </a:t>
            </a:r>
            <a:r>
              <a:rPr lang="ru-RU" sz="35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на сайте ФНС России:  </a:t>
            </a:r>
          </a:p>
          <a:p>
            <a:pPr marL="45720" indent="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sz="35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https</a:t>
            </a:r>
            <a:r>
              <a:rPr lang="en-US" sz="3500" b="1" u="sng" dirty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://</a:t>
            </a:r>
            <a:r>
              <a:rPr lang="en-US" sz="35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www.nalog.ru/rn77/related_</a:t>
            </a:r>
            <a:r>
              <a:rPr lang="ru-RU" sz="35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/>
            </a:r>
            <a:br>
              <a:rPr lang="ru-RU" sz="35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en-US" sz="35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activities/</a:t>
            </a:r>
            <a:r>
              <a:rPr lang="en-US" sz="3500" b="1" u="sng" dirty="0" err="1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regbusiness</a:t>
            </a:r>
            <a:r>
              <a:rPr lang="en-US" sz="3500" b="1" u="sng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/#</a:t>
            </a:r>
            <a:r>
              <a:rPr lang="en-US" sz="3500" b="1" u="sng" dirty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t1</a:t>
            </a:r>
            <a:endParaRPr lang="ru-RU" sz="3500" b="1" u="sng" dirty="0">
              <a:ln cap="rnd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5148263" y="6092825"/>
            <a:ext cx="773112" cy="144463"/>
          </a:xfrm>
          <a:prstGeom prst="straightConnector1">
            <a:avLst/>
          </a:prstGeom>
          <a:ln w="63500" cmpd="sng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5561655-4F48-45E5-8C37-0247E3996FB7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01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989138"/>
            <a:ext cx="11736388" cy="590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828584" cy="4206240"/>
          </a:xfrm>
        </p:spPr>
        <p:txBody>
          <a:bodyPr rtlCol="0">
            <a:normAutofit/>
          </a:bodyPr>
          <a:lstStyle/>
          <a:p>
            <a:pPr marL="45720" indent="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5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Если </a:t>
            </a:r>
            <a:r>
              <a:rPr lang="ru-RU" sz="3500" b="1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организации нет </a:t>
            </a:r>
            <a:r>
              <a:rPr lang="ru-RU" sz="35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в Едином </a:t>
            </a:r>
            <a:r>
              <a:rPr lang="ru-RU" sz="3500" b="1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реестре</a:t>
            </a:r>
            <a:r>
              <a:rPr lang="ru-RU" sz="35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35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СМСП, а организация им является, то на сайте ФНС </a:t>
            </a:r>
            <a:r>
              <a:rPr lang="ru-RU" sz="3600" b="1" dirty="0" err="1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направля</a:t>
            </a:r>
            <a:r>
              <a:rPr lang="ru-RU" sz="36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br>
              <a:rPr lang="ru-RU" sz="36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6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ем </a:t>
            </a:r>
            <a:r>
              <a:rPr lang="ru-RU" sz="3600" b="1" dirty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оператору </a:t>
            </a:r>
            <a:r>
              <a:rPr lang="ru-RU" sz="3600" b="1" dirty="0" smtClean="0">
                <a:ln cap="rnd"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заявку</a:t>
            </a:r>
            <a:r>
              <a:rPr lang="ru-RU" sz="36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3600" b="1" dirty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проверку сведений </a:t>
            </a:r>
            <a:r>
              <a:rPr lang="ru-RU" sz="3600" b="1" dirty="0" smtClean="0">
                <a:ln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Реестра:</a:t>
            </a:r>
            <a:endParaRPr lang="ru-RU" sz="3500" b="1" dirty="0">
              <a:ln cap="rnd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924300" y="4491038"/>
            <a:ext cx="1008063" cy="900112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22A0797B-385A-4E84-A447-04632983A330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5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-19723" y="0"/>
            <a:ext cx="8984212" cy="6858000"/>
          </a:xfrm>
        </p:spPr>
        <p:txBody>
          <a:bodyPr rtlCol="0">
            <a:noAutofit/>
          </a:bodyPr>
          <a:lstStyle/>
          <a:p>
            <a:pPr marL="46037" indent="0" algn="just">
              <a:spcAft>
                <a:spcPts val="200"/>
              </a:spcAft>
              <a:buNone/>
            </a:pPr>
            <a:r>
              <a:rPr lang="ru-RU" sz="3300" b="1" dirty="0" smtClean="0">
                <a:ln cap="flat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2</a:t>
            </a:r>
            <a:r>
              <a:rPr lang="ru-RU" sz="33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cs typeface="Times New Roman" pitchFamily="18" charset="0"/>
              </a:rPr>
              <a:t>. </a:t>
            </a:r>
            <a:r>
              <a:rPr lang="ru-RU" sz="50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  <a:cs typeface="Times New Roman" pitchFamily="18" charset="0"/>
              </a:rPr>
              <a:t>Регистрация на территории Пермского муниципального района.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6E6A028-BDCC-46E7-8DA4-E64AFC92E956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8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-19723" y="0"/>
            <a:ext cx="8984212" cy="6858000"/>
          </a:xfrm>
        </p:spPr>
        <p:txBody>
          <a:bodyPr rtlCol="0">
            <a:noAutofit/>
          </a:bodyPr>
          <a:lstStyle/>
          <a:p>
            <a:pPr marL="46037" indent="0" algn="just">
              <a:spcAft>
                <a:spcPts val="200"/>
              </a:spcAft>
              <a:buNone/>
            </a:pPr>
            <a:r>
              <a:rPr lang="ru-RU" sz="295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3</a:t>
            </a:r>
            <a:r>
              <a:rPr lang="ru-RU" sz="295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.</a:t>
            </a:r>
            <a:r>
              <a:rPr lang="ru-RU" sz="29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</a:t>
            </a:r>
            <a:r>
              <a:rPr lang="ru-RU" sz="2900" b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Осуществление деятельности на территории района</a:t>
            </a:r>
            <a:r>
              <a:rPr lang="ru-RU" sz="29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:  </a:t>
            </a:r>
          </a:p>
          <a:p>
            <a:pPr marL="46037" indent="0" algn="just">
              <a:buNone/>
            </a:pPr>
            <a:r>
              <a:rPr lang="ru-RU" sz="29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а)</a:t>
            </a:r>
            <a:r>
              <a:rPr lang="ru-RU" sz="29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 в сфере </a:t>
            </a:r>
            <a:r>
              <a:rPr lang="ru-RU" sz="2900" b="1" i="1" u="sng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оказания бытовых услуг</a:t>
            </a:r>
            <a:r>
              <a:rPr lang="ru-RU" sz="29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, </a:t>
            </a:r>
            <a:r>
              <a:rPr lang="ru-RU" sz="29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определенных распоряжением </a:t>
            </a:r>
            <a:r>
              <a:rPr lang="ru-RU" sz="2900" b="1" dirty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Правительства РФ от 24.11.2016 </a:t>
            </a:r>
            <a:r>
              <a:rPr lang="ru-RU" sz="29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/>
            </a:r>
            <a:br>
              <a:rPr lang="ru-RU" sz="29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</a:br>
            <a:r>
              <a:rPr lang="ru-RU" sz="2900" b="1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№ 2496-р и относящихся </a:t>
            </a:r>
            <a:r>
              <a:rPr lang="ru-RU" sz="2900" b="1" u="sng" dirty="0" smtClean="0">
                <a:ln cap="rnd"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исключительно к группировкам: </a:t>
            </a:r>
            <a:r>
              <a:rPr lang="ru-RU" sz="2900" dirty="0" smtClean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"/>
              </a:rPr>
              <a:t>13.30.3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"/>
              </a:rPr>
              <a:t>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"/>
              </a:rPr>
              <a:t>13.92.2;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4"/>
              </a:rPr>
              <a:t>13.99.4;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5"/>
              </a:rPr>
              <a:t>14.11.2; </a:t>
            </a:r>
            <a:r>
              <a:rPr lang="ru-RU" sz="2900" dirty="0" smtClean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</a:rPr>
              <a:t>1</a:t>
            </a:r>
            <a:r>
              <a:rPr lang="ru-RU" sz="2900" dirty="0" smtClean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6"/>
              </a:rPr>
              <a:t>4.12.2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6"/>
              </a:rPr>
              <a:t>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7"/>
              </a:rPr>
              <a:t>14.13.3;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8"/>
              </a:rPr>
              <a:t>14.14.4;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9"/>
              </a:rPr>
              <a:t>14.19.5;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0"/>
              </a:rPr>
              <a:t>14.20.2;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1"/>
              </a:rPr>
              <a:t>14.31.2;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2"/>
              </a:rPr>
              <a:t>14.39.2;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3"/>
              </a:rPr>
              <a:t>15.20.5; </a:t>
            </a:r>
            <a:r>
              <a:rPr lang="ru-RU" sz="2900" dirty="0" smtClean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4"/>
              </a:rPr>
              <a:t>16.29.3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4"/>
              </a:rPr>
              <a:t>; </a:t>
            </a:r>
            <a:r>
              <a:rPr lang="ru-RU" sz="2900" dirty="0" smtClean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5"/>
              </a:rPr>
              <a:t>23.70.2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5"/>
              </a:rPr>
              <a:t>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6"/>
              </a:rPr>
              <a:t>25.50.1;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7"/>
              </a:rPr>
              <a:t>25.61;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8"/>
              </a:rPr>
              <a:t>25.62;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19"/>
              </a:rPr>
              <a:t>25.99.3; </a:t>
            </a:r>
            <a:r>
              <a:rPr lang="ru-RU" sz="2900" dirty="0" smtClean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0"/>
              </a:rPr>
              <a:t>95.11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0"/>
              </a:rPr>
              <a:t>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1"/>
              </a:rPr>
              <a:t>95.12;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2"/>
              </a:rPr>
              <a:t>95.21;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3"/>
              </a:rPr>
              <a:t>95.22;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4"/>
              </a:rPr>
              <a:t>95.22.1;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5"/>
              </a:rPr>
              <a:t>95.22.2;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6"/>
              </a:rPr>
              <a:t>95.23;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7"/>
              </a:rPr>
              <a:t>95.24;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8"/>
              </a:rPr>
              <a:t>95.24.1;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29"/>
              </a:rPr>
              <a:t>95.24.2;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0"/>
              </a:rPr>
              <a:t>95.25;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1"/>
              </a:rPr>
              <a:t>95.25.1;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2"/>
              </a:rPr>
              <a:t>95.25.2;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3"/>
              </a:rPr>
              <a:t>95.29;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4"/>
              </a:rPr>
              <a:t>95.29.1;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5"/>
              </a:rPr>
              <a:t>95.29.11;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6"/>
              </a:rPr>
              <a:t>95.29.12;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7"/>
              </a:rPr>
              <a:t>95.29.13;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8"/>
              </a:rPr>
              <a:t>95.29.2;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39"/>
              </a:rPr>
              <a:t>95.29.3;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40"/>
              </a:rPr>
              <a:t>95.29.4;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41"/>
              </a:rPr>
              <a:t>95.29.41;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42"/>
              </a:rPr>
              <a:t>95.29.42;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43"/>
              </a:rPr>
              <a:t>95.29.43;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44"/>
              </a:rPr>
              <a:t>95.29.5;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45"/>
              </a:rPr>
              <a:t>95.29.6; </a:t>
            </a:r>
            <a:r>
              <a:rPr lang="ru-RU" sz="2900" dirty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46"/>
              </a:rPr>
              <a:t>95.29.7; </a:t>
            </a:r>
            <a:r>
              <a:rPr lang="ru-RU" sz="2900" dirty="0" smtClean="0">
                <a:ln cap="rnd"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hlinkClick r:id="rId47"/>
              </a:rPr>
              <a:t>95.29.9</a:t>
            </a:r>
            <a:endParaRPr lang="ru-RU" sz="2900" dirty="0">
              <a:ln cap="rnd">
                <a:solidFill>
                  <a:schemeClr val="accent5">
                    <a:lumMod val="75000"/>
                  </a:schemeClr>
                </a:solidFill>
              </a:ln>
              <a:solidFill>
                <a:srgbClr val="C00000"/>
              </a:solidFill>
              <a:effectLst/>
              <a:hlinkClick r:id="rId47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D6E6A028-BDCC-46E7-8DA4-E64AFC92E956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72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0"/>
            <a:ext cx="9036496" cy="3474720"/>
          </a:xfrm>
        </p:spPr>
        <p:txBody>
          <a:bodyPr/>
          <a:lstStyle/>
          <a:p>
            <a:pPr marL="46037" indent="0">
              <a:buNone/>
            </a:pPr>
            <a:r>
              <a:rPr lang="ru-RU" sz="3150" dirty="0" smtClean="0">
                <a:ln cap="rnd"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Субсидируются виды: </a:t>
            </a:r>
            <a:r>
              <a:rPr lang="ru-RU" sz="3150" u="sng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пошив</a:t>
            </a:r>
            <a:r>
              <a:rPr lang="ru-RU" sz="3150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,</a:t>
            </a:r>
            <a:r>
              <a:rPr lang="ru-RU" sz="3150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вязание </a:t>
            </a:r>
            <a:r>
              <a:rPr lang="ru-RU" sz="3150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</a:t>
            </a:r>
            <a:r>
              <a:rPr lang="ru-RU" sz="3150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одежды</a:t>
            </a:r>
            <a:r>
              <a:rPr lang="ru-RU" sz="3150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по индивидуальному заказу населения; </a:t>
            </a:r>
            <a:r>
              <a:rPr lang="ru-RU" sz="3150" u="sng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пошив </a:t>
            </a:r>
            <a:r>
              <a:rPr lang="ru-RU" sz="3150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обуви </a:t>
            </a:r>
            <a:r>
              <a:rPr lang="ru-RU" sz="3150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по индивидуальному заказу населения; </a:t>
            </a:r>
            <a:r>
              <a:rPr lang="ru-RU" sz="3150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ремонт обуви</a:t>
            </a:r>
            <a:r>
              <a:rPr lang="ru-RU" sz="3150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 и прочих изделий из кожи; </a:t>
            </a:r>
            <a:r>
              <a:rPr lang="ru-RU" sz="3150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ремонт одежды</a:t>
            </a:r>
            <a:r>
              <a:rPr lang="ru-RU" sz="3150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 ремонт текстильных </a:t>
            </a:r>
            <a:r>
              <a:rPr lang="ru-RU" sz="3150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и </a:t>
            </a:r>
            <a:r>
              <a:rPr lang="ru-RU" sz="3150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трикотажных изделий; </a:t>
            </a:r>
            <a:r>
              <a:rPr lang="ru-RU" sz="3150" u="sng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ремонт бытовой техники</a:t>
            </a:r>
            <a:r>
              <a:rPr lang="ru-RU" sz="3150" dirty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; ремонт домашнего и садового оборудования; изготовление готовых металлических изделий хозяйственного назначения по индивидуальному заказу населения; ремонт металлоизделий бытового и хозяйственного назначения; ремонт предметов и изделий из </a:t>
            </a:r>
            <a:r>
              <a:rPr lang="ru-RU" sz="3150" dirty="0" smtClean="0">
                <a:ln>
                  <a:solidFill>
                    <a:srgbClr val="3329F7"/>
                  </a:solidFill>
                </a:ln>
                <a:solidFill>
                  <a:srgbClr val="3329F7"/>
                </a:solidFill>
              </a:rPr>
              <a:t>металла и т.д.</a:t>
            </a:r>
            <a:endParaRPr lang="ru-RU" sz="3150" dirty="0">
              <a:ln>
                <a:solidFill>
                  <a:srgbClr val="3329F7"/>
                </a:solidFill>
              </a:ln>
              <a:solidFill>
                <a:srgbClr val="3329F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C4A2E9A-73B0-4183-BE29-EA6B2417C1E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18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6144</TotalTime>
  <Words>2659</Words>
  <Application>Microsoft Office PowerPoint</Application>
  <PresentationFormat>Экран (4:3)</PresentationFormat>
  <Paragraphs>233</Paragraphs>
  <Slides>43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52" baseType="lpstr">
      <vt:lpstr>Arial</vt:lpstr>
      <vt:lpstr>Book Antiqua</vt:lpstr>
      <vt:lpstr>Calibri</vt:lpstr>
      <vt:lpstr>Century Gothic</vt:lpstr>
      <vt:lpstr>Century Schoolbook</vt:lpstr>
      <vt:lpstr>Georgia</vt:lpstr>
      <vt:lpstr>Times New Roman</vt:lpstr>
      <vt:lpstr>Wingdings</vt:lpstr>
      <vt:lpstr>Воздушный поток</vt:lpstr>
      <vt:lpstr>О порядке и условиях предоставления субсидий субъектам малого и среднего предпринимательства в условиях отмены единого налога на вмененный доход» (постановление администрации Пермского муниципального района от 20.11.2020 № 801 (в ред. от 17.07.2020 № 405)  </vt:lpstr>
      <vt:lpstr>Виды субсидий</vt:lpstr>
      <vt:lpstr>Общие   требования   к субъектам    МСП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Документы необходимые для получения субсидии: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feutorg-02</dc:creator>
  <cp:lastModifiedBy>Татьяна</cp:lastModifiedBy>
  <cp:revision>356</cp:revision>
  <cp:lastPrinted>2019-10-18T05:55:07Z</cp:lastPrinted>
  <dcterms:created xsi:type="dcterms:W3CDTF">2016-08-11T09:54:50Z</dcterms:created>
  <dcterms:modified xsi:type="dcterms:W3CDTF">2020-08-14T06:23:22Z</dcterms:modified>
</cp:coreProperties>
</file>